
<file path=[Content_Types].xml><?xml version="1.0" encoding="utf-8"?>
<Types xmlns="http://schemas.openxmlformats.org/package/2006/content-types">
  <Default Extension="wmf" ContentType="image/x-wmf"/>
  <Default Extension="png" ContentType="image/pn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20.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s/slide14.xml" ContentType="application/vnd.openxmlformats-officedocument.presentationml.slide+xml"/>
  <Override PartName="/ppt/tableStyles.xml" ContentType="application/vnd.openxmlformats-officedocument.presentationml.tableStyles+xml"/>
  <Override PartName="/ppt/viewProps.xml" ContentType="application/vnd.openxmlformats-officedocument.presentationml.viewProps+xml"/>
  <Override PartName="/ppt/slides/slide2.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slides/slide28.xml" ContentType="application/vnd.openxmlformats-officedocument.presentationml.slide+xml"/>
  <Override PartName="/ppt/theme/theme1.xml" ContentType="application/vnd.openxmlformats-officedocument.theme+xml"/>
  <Override PartName="/ppt/slides/slide7.xml" ContentType="application/vnd.openxmlformats-officedocument.presentationml.slide+xml"/>
  <Override PartName="/ppt/slides/slide21.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trictFirstAndLastChars="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9144000" cy="51435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presProps" Target="presProps.xml" /><Relationship Id="rId40" Type="http://schemas.openxmlformats.org/officeDocument/2006/relationships/tableStyles" Target="tableStyles.xml" /><Relationship Id="rId41"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fault Slide" preserve="0" showMasterPhAnim="0" userDrawn="1">
  <p:cSld name="Default Slide">
    <p:spTree>
      <p:nvGrpSpPr>
        <p:cNvPr id="1" name=""/>
        <p:cNvGrpSpPr/>
        <p:nvPr/>
      </p:nvGrpSpPr>
      <p:grpSpPr bwMode="auto">
        <a:xfrm>
          <a:off x="0" y="0"/>
          <a:ext cx="0" cy="0"/>
          <a:chOff x="0" y="0"/>
          <a:chExt cx="0" cy="0"/>
        </a:xfrm>
      </p:grpSpPr>
      <p:sp>
        <p:nvSpPr>
          <p:cNvPr id="53" name="Google Shape;53;p15"/>
          <p:cNvSpPr/>
          <p:nvPr/>
        </p:nvSpPr>
        <p:spPr bwMode="auto">
          <a:xfrm>
            <a:off x="8286750" y="4690226"/>
            <a:ext cx="254793" cy="254793"/>
          </a:xfrm>
          <a:prstGeom prst="ellipse">
            <a:avLst/>
          </a:prstGeom>
          <a:gradFill>
            <a:gsLst>
              <a:gs pos="0">
                <a:schemeClr val="accent2"/>
              </a:gs>
              <a:gs pos="100000">
                <a:srgbClr val="10316B"/>
              </a:gs>
            </a:gsLst>
            <a:lin ang="5400012" scaled="0"/>
          </a:gradFill>
          <a:ln>
            <a:noFill/>
          </a:ln>
        </p:spPr>
        <p:txBody>
          <a:bodyPr spcFirstLastPara="1" wrap="square" lIns="34275" tIns="17150" rIns="34275" bIns="17150" anchor="ctr" anchorCtr="0">
            <a:noAutofit/>
          </a:bodyPr>
          <a:lstStyle/>
          <a:p>
            <a:pPr marL="0" marR="0" lvl="0" indent="0" algn="ctr">
              <a:lnSpc>
                <a:spcPct val="100000"/>
              </a:lnSpc>
              <a:spcBef>
                <a:spcPts val="0"/>
              </a:spcBef>
              <a:spcAft>
                <a:spcPts val="0"/>
              </a:spcAft>
              <a:buClr>
                <a:srgbClr val="000000"/>
              </a:buClr>
              <a:buSzPts val="1400"/>
              <a:buFont typeface="Arial"/>
              <a:buNone/>
              <a:defRPr/>
            </a:pPr>
            <a:endParaRPr sz="1400" b="0" i="0" u="none" strike="noStrike" cap="none">
              <a:solidFill>
                <a:schemeClr val="lt1"/>
              </a:solidFill>
              <a:latin typeface="Open Sans Light"/>
              <a:ea typeface="Open Sans Light"/>
              <a:cs typeface="Open Sans Light"/>
            </a:endParaRPr>
          </a:p>
        </p:txBody>
      </p:sp>
      <p:sp>
        <p:nvSpPr>
          <p:cNvPr id="54" name="Google Shape;54;p15"/>
          <p:cNvSpPr txBox="1">
            <a:spLocks noGrp="1"/>
          </p:cNvSpPr>
          <p:nvPr>
            <p:ph type="title"/>
          </p:nvPr>
        </p:nvSpPr>
        <p:spPr bwMode="auto">
          <a:xfrm>
            <a:off x="628649" y="248925"/>
            <a:ext cx="7886700" cy="436160"/>
          </a:xfrm>
          <a:prstGeom prst="rect">
            <a:avLst/>
          </a:prstGeom>
          <a:noFill/>
          <a:ln>
            <a:noFill/>
          </a:ln>
        </p:spPr>
        <p:txBody>
          <a:bodyPr spcFirstLastPara="1" wrap="square" lIns="0" tIns="0" rIns="0" bIns="0" anchor="t" anchorCtr="0"/>
          <a:lstStyle>
            <a:lvl1pPr marR="0" lvl="0" algn="ctr">
              <a:lnSpc>
                <a:spcPct val="100000"/>
              </a:lnSpc>
              <a:spcBef>
                <a:spcPts val="0"/>
              </a:spcBef>
              <a:spcAft>
                <a:spcPts val="0"/>
              </a:spcAft>
              <a:buClr>
                <a:schemeClr val="dk2"/>
              </a:buClr>
              <a:buSzPts val="2800"/>
              <a:buFont typeface="Raleway"/>
              <a:buNone/>
              <a:defRPr sz="2800" i="0" u="none" strike="noStrike" cap="none">
                <a:solidFill>
                  <a:schemeClr val="dk2"/>
                </a:solidFill>
                <a:latin typeface="Raleway"/>
                <a:ea typeface="Raleway"/>
                <a:cs typeface="Raleway"/>
              </a:defRPr>
            </a:lvl1pPr>
            <a:lvl2pPr marR="0" lvl="1"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defRPr>
            </a:lvl9pPr>
          </a:lstStyle>
          <a:p>
            <a:pPr>
              <a:defRPr/>
            </a:pPr>
            <a:endParaRPr/>
          </a:p>
        </p:txBody>
      </p:sp>
      <p:sp>
        <p:nvSpPr>
          <p:cNvPr id="55" name="Google Shape;55;p15"/>
          <p:cNvSpPr txBox="1"/>
          <p:nvPr/>
        </p:nvSpPr>
        <p:spPr bwMode="auto">
          <a:xfrm>
            <a:off x="8308774" y="4749757"/>
            <a:ext cx="202405" cy="126957"/>
          </a:xfrm>
          <a:prstGeom prst="rect">
            <a:avLst/>
          </a:prstGeom>
          <a:noFill/>
          <a:ln>
            <a:noFill/>
          </a:ln>
        </p:spPr>
        <p:txBody>
          <a:bodyPr spcFirstLastPara="1" wrap="square" lIns="0" tIns="0" rIns="0" bIns="0" anchor="t" anchorCtr="0">
            <a:noAutofit/>
          </a:bodyPr>
          <a:lstStyle/>
          <a:p>
            <a:pPr marL="0" marR="0" lvl="0" indent="0" algn="ctr">
              <a:lnSpc>
                <a:spcPct val="100000"/>
              </a:lnSpc>
              <a:spcBef>
                <a:spcPts val="0"/>
              </a:spcBef>
              <a:spcAft>
                <a:spcPts val="0"/>
              </a:spcAft>
              <a:buClr>
                <a:srgbClr val="000000"/>
              </a:buClr>
              <a:buSzPts val="800"/>
              <a:buFont typeface="Arial"/>
              <a:buNone/>
              <a:defRPr/>
            </a:pPr>
            <a:fld id="{00000000-1234-1234-1234-123412341234}" type="slidenum">
              <a:rPr lang="ja" sz="800" b="1" i="0" u="none" strike="noStrike" cap="none">
                <a:solidFill>
                  <a:schemeClr val="lt1"/>
                </a:solidFill>
                <a:latin typeface="Open Sans Light"/>
                <a:ea typeface="Open Sans Light"/>
                <a:cs typeface="Open Sans Light"/>
              </a:rPr>
              <a:t/>
            </a:fld>
            <a:endParaRPr sz="800" b="1" i="0" u="none" strike="noStrike" cap="none">
              <a:solidFill>
                <a:schemeClr val="lt1"/>
              </a:solidFill>
              <a:latin typeface="Open Sans Light"/>
              <a:ea typeface="Open Sans Light"/>
              <a:cs typeface="Open Sans Light"/>
            </a:endParaRPr>
          </a:p>
        </p:txBody>
      </p:sp>
      <p:sp>
        <p:nvSpPr>
          <p:cNvPr id="56" name="Google Shape;56;p15"/>
          <p:cNvSpPr txBox="1">
            <a:spLocks noGrp="1"/>
          </p:cNvSpPr>
          <p:nvPr>
            <p:ph type="body" idx="1"/>
          </p:nvPr>
        </p:nvSpPr>
        <p:spPr bwMode="auto">
          <a:xfrm>
            <a:off x="628649" y="695817"/>
            <a:ext cx="7886700" cy="166687"/>
          </a:xfrm>
          <a:prstGeom prst="rect">
            <a:avLst/>
          </a:prstGeom>
          <a:noFill/>
          <a:ln>
            <a:noFill/>
          </a:ln>
        </p:spPr>
        <p:txBody>
          <a:bodyPr spcFirstLastPara="1" wrap="square" lIns="0" tIns="0" rIns="0" bIns="0" anchor="t" anchorCtr="0"/>
          <a:lstStyle>
            <a:lvl1pPr marL="457200" marR="0" lvl="0" indent="-228600" algn="ctr">
              <a:lnSpc>
                <a:spcPct val="100000"/>
              </a:lnSpc>
              <a:spcBef>
                <a:spcPts val="0"/>
              </a:spcBef>
              <a:spcAft>
                <a:spcPts val="0"/>
              </a:spcAft>
              <a:buClr>
                <a:schemeClr val="dk2"/>
              </a:buClr>
              <a:buSzPts val="1100"/>
              <a:buFont typeface="Arial"/>
              <a:buNone/>
              <a:defRPr sz="1100" b="0" i="0" u="none" strike="noStrike" cap="none">
                <a:solidFill>
                  <a:schemeClr val="dk2"/>
                </a:solidFill>
                <a:latin typeface="Open Sans Light"/>
                <a:ea typeface="Open Sans Light"/>
                <a:cs typeface="Open Sans Light"/>
              </a:defRPr>
            </a:lvl1pPr>
            <a:lvl2pPr marL="914400" marR="0" lvl="1" indent="-228600" algn="ctr">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defRPr>
            </a:lvl2pPr>
            <a:lvl3pPr marL="1371600" marR="0" lvl="2" indent="-228600" algn="ctr">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defRPr>
            </a:lvl3pPr>
            <a:lvl4pPr marL="1828800" marR="0" lvl="3" indent="-228600" algn="ctr">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defRPr>
            </a:lvl4pPr>
            <a:lvl5pPr marL="2286000" marR="0" lvl="4" indent="-228600" algn="ctr">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6pPr>
            <a:lvl7pPr marL="3200400" marR="0" lvl="6" indent="-317500" algn="l">
              <a:lnSpc>
                <a:spcPct val="90000"/>
              </a:lnSpc>
              <a:spcBef>
                <a:spcPts val="400"/>
              </a:spcBef>
              <a:spcAft>
                <a:spcPts val="0"/>
              </a:spcAft>
              <a:buClr>
                <a:schemeClr val="dk1"/>
              </a:buClr>
              <a:buSzPts val="1400"/>
              <a:buFont typeface="Raleway"/>
              <a:buChar char="•"/>
              <a:defRPr sz="1400" i="0" u="none" strike="noStrike" cap="none">
                <a:solidFill>
                  <a:schemeClr val="dk1"/>
                </a:solidFill>
                <a:latin typeface="Raleway"/>
                <a:ea typeface="Raleway"/>
                <a:cs typeface="Raleway"/>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9pPr>
          </a:lstStyle>
          <a:p>
            <a:pPr>
              <a:defRPr/>
            </a:pPr>
            <a:endParaRPr/>
          </a:p>
        </p:txBody>
      </p:sp>
      <p:cxnSp>
        <p:nvCxnSpPr>
          <p:cNvPr id="57" name="Google Shape;57;p15"/>
          <p:cNvCxnSpPr>
            <a:cxnSpLocks/>
          </p:cNvCxnSpPr>
          <p:nvPr/>
        </p:nvCxnSpPr>
        <p:spPr bwMode="auto">
          <a:xfrm rot="10800000">
            <a:off x="1464616" y="4817623"/>
            <a:ext cx="6652199" cy="0"/>
          </a:xfrm>
          <a:prstGeom prst="straightConnector1">
            <a:avLst/>
          </a:prstGeom>
          <a:noFill/>
          <a:ln w="19050" cap="flat" cmpd="sng">
            <a:solidFill>
              <a:schemeClr val="accent4"/>
            </a:solidFill>
            <a:prstDash val="solid"/>
            <a:miter lim="800000"/>
            <a:headEnd type="none" w="sm" len="sm"/>
            <a:tailEnd type="none" w="sm" len="sm"/>
          </a:ln>
        </p:spPr>
      </p:cxnSp>
      <p:sp>
        <p:nvSpPr>
          <p:cNvPr id="58" name="Google Shape;58;p15"/>
          <p:cNvSpPr txBox="1"/>
          <p:nvPr/>
        </p:nvSpPr>
        <p:spPr bwMode="auto">
          <a:xfrm>
            <a:off x="629838" y="4744705"/>
            <a:ext cx="889499" cy="126900"/>
          </a:xfrm>
          <a:prstGeom prst="rect">
            <a:avLst/>
          </a:prstGeom>
          <a:noFill/>
          <a:ln>
            <a:noFill/>
          </a:ln>
        </p:spPr>
        <p:txBody>
          <a:bodyPr spcFirstLastPara="1" wrap="square" lIns="0" tIns="0" rIns="0" bIns="0" anchor="t" anchorCtr="0">
            <a:noAutofit/>
          </a:bodyPr>
          <a:lstStyle/>
          <a:p>
            <a:pPr marL="0" marR="0" lvl="0" indent="0" algn="l">
              <a:lnSpc>
                <a:spcPct val="100000"/>
              </a:lnSpc>
              <a:spcBef>
                <a:spcPts val="0"/>
              </a:spcBef>
              <a:spcAft>
                <a:spcPts val="0"/>
              </a:spcAft>
              <a:buClr>
                <a:srgbClr val="000000"/>
              </a:buClr>
              <a:buSzPts val="800"/>
              <a:buFont typeface="Arial"/>
              <a:buNone/>
              <a:defRPr/>
            </a:pPr>
            <a:r>
              <a:rPr lang="ja" sz="800">
                <a:solidFill>
                  <a:schemeClr val="accent5"/>
                </a:solidFill>
                <a:latin typeface="Raleway"/>
                <a:ea typeface="Raleway"/>
                <a:cs typeface="Raleway"/>
              </a:rPr>
              <a:t>BJIT</a:t>
            </a:r>
            <a:r>
              <a:rPr lang="en-US" sz="800">
                <a:solidFill>
                  <a:schemeClr val="accent5"/>
                </a:solidFill>
                <a:latin typeface="Raleway"/>
                <a:ea typeface="Raleway"/>
                <a:cs typeface="Raleway"/>
              </a:rPr>
              <a:t> Group</a:t>
            </a:r>
            <a:r>
              <a:rPr lang="ja" sz="800">
                <a:solidFill>
                  <a:schemeClr val="accent5"/>
                </a:solidFill>
                <a:latin typeface="Raleway"/>
                <a:ea typeface="Raleway"/>
                <a:cs typeface="Raleway"/>
              </a:rPr>
              <a:t> </a:t>
            </a:r>
            <a:endParaRPr sz="800" i="0" u="none" strike="noStrike" cap="none">
              <a:solidFill>
                <a:schemeClr val="accent5"/>
              </a:solidFill>
              <a:latin typeface="Raleway"/>
              <a:ea typeface="Raleway"/>
              <a:cs typeface="Raleway"/>
            </a:endParaRPr>
          </a:p>
        </p:txBody>
      </p:sp>
      <p:pic>
        <p:nvPicPr>
          <p:cNvPr id="8" name="Google Shape;234;p114" descr="BJIT"/>
          <p:cNvPicPr/>
          <p:nvPr userDrawn="1"/>
        </p:nvPicPr>
        <p:blipFill>
          <a:blip r:embed="rId2">
            <a:alphaModFix/>
          </a:blip>
          <a:stretch/>
        </p:blipFill>
        <p:spPr bwMode="auto">
          <a:xfrm>
            <a:off x="82317" y="47624"/>
            <a:ext cx="992651" cy="802543"/>
          </a:xfrm>
          <a:prstGeom prst="rect">
            <a:avLst/>
          </a:prstGeom>
          <a:noFill/>
          <a:ln>
            <a:noFill/>
          </a:ln>
        </p:spPr>
      </p:pic>
      <p:sp>
        <p:nvSpPr>
          <p:cNvPr id="9" name="正方形/長方形 8"/>
          <p:cNvSpPr/>
          <p:nvPr userDrawn="1"/>
        </p:nvSpPr>
        <p:spPr bwMode="auto">
          <a:xfrm>
            <a:off x="3167514" y="4869516"/>
            <a:ext cx="2888931" cy="215443"/>
          </a:xfrm>
          <a:prstGeom prst="rect">
            <a:avLst/>
          </a:prstGeom>
        </p:spPr>
        <p:txBody>
          <a:bodyPr wrap="none">
            <a:spAutoFit/>
          </a:bodyPr>
          <a:lstStyle/>
          <a:p>
            <a:pPr algn="r">
              <a:defRPr/>
            </a:pPr>
            <a:r>
              <a:rPr lang="en-US" sz="800">
                <a:solidFill>
                  <a:schemeClr val="tx1"/>
                </a:solidFill>
                <a:latin typeface="Open Sans"/>
                <a:ea typeface="Open Sans"/>
                <a:cs typeface="Open Sans"/>
              </a:rPr>
              <a:t>Copyright @ 2022~2023</a:t>
            </a:r>
            <a:r>
              <a:rPr lang="en-US" sz="800">
                <a:solidFill>
                  <a:schemeClr val="tx1"/>
                </a:solidFill>
                <a:latin typeface="Open Sans"/>
                <a:ea typeface="Open Sans"/>
                <a:cs typeface="Open Sans"/>
              </a:rPr>
              <a:t> </a:t>
            </a:r>
            <a:r>
              <a:rPr lang="en-US" sz="800">
                <a:solidFill>
                  <a:schemeClr val="tx1"/>
                </a:solidFill>
                <a:latin typeface="Open Sans"/>
                <a:ea typeface="Open Sans"/>
                <a:cs typeface="Open Sans"/>
              </a:rPr>
              <a:t>BJIT Group. All Rights Reserved</a:t>
            </a:r>
            <a:endParaRPr/>
          </a:p>
        </p:txBody>
      </p:sp>
      <p:pic>
        <p:nvPicPr>
          <p:cNvPr id="10" name="Picture 9" descr="BJIT_Academy_Logo_2014_transparent_background.png"/>
          <p:cNvPicPr/>
          <p:nvPr userDrawn="1"/>
        </p:nvPicPr>
        <p:blipFill>
          <a:blip r:embed="rId3"/>
          <a:stretch/>
        </p:blipFill>
        <p:spPr bwMode="auto">
          <a:xfrm>
            <a:off x="8372475" y="47624"/>
            <a:ext cx="771525" cy="776322"/>
          </a:xfrm>
          <a:prstGeom prst="rect">
            <a:avLst/>
          </a:prstGeom>
        </p:spPr>
      </p:pic>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 name="TextBox 16"/>
          <p:cNvSpPr txBox="1"/>
          <p:nvPr/>
        </p:nvSpPr>
        <p:spPr bwMode="auto">
          <a:xfrm>
            <a:off x="1525575" y="1863864"/>
            <a:ext cx="6424818" cy="1097316"/>
          </a:xfrm>
          <a:prstGeom prst="rect">
            <a:avLst/>
          </a:prstGeom>
          <a:noFill/>
          <a:ln w="38100">
            <a:solidFill>
              <a:srgbClr val="9BAFEB"/>
            </a:solidFill>
          </a:ln>
        </p:spPr>
        <p:txBody>
          <a:bodyPr wrap="none" rtlCol="0">
            <a:spAutoFit/>
          </a:bodyPr>
          <a:lstStyle/>
          <a:p>
            <a:pPr algn="ctr">
              <a:defRPr/>
            </a:pPr>
            <a:r>
              <a:rPr lang="en-US" sz="6600" b="1">
                <a:solidFill>
                  <a:schemeClr val="accent1">
                    <a:lumMod val="75000"/>
                  </a:schemeClr>
                </a:solidFill>
                <a:latin typeface="Dreaming Outloud Pro"/>
                <a:ea typeface="Open Sans Light"/>
                <a:cs typeface="Dreaming Outloud Pro"/>
              </a:rPr>
              <a:t>Scrum Artifacts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2590799" y="72570"/>
            <a:ext cx="3962543" cy="94491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User Stories(Card): Example</a:t>
            </a:r>
            <a:endParaRPr/>
          </a:p>
        </p:txBody>
      </p:sp>
      <p:sp>
        <p:nvSpPr>
          <p:cNvPr id="2" name="TextBox 1"/>
          <p:cNvSpPr txBox="1"/>
          <p:nvPr/>
        </p:nvSpPr>
        <p:spPr bwMode="auto">
          <a:xfrm>
            <a:off x="4213305" y="1016682"/>
            <a:ext cx="3798365" cy="1310675"/>
          </a:xfrm>
          <a:prstGeom prst="rect">
            <a:avLst/>
          </a:prstGeom>
          <a:noFill/>
          <a:ln w="28575">
            <a:solidFill>
              <a:srgbClr val="F07167"/>
            </a:solidFill>
          </a:ln>
        </p:spPr>
        <p:txBody>
          <a:bodyPr wrap="square" rtlCol="0">
            <a:spAutoFit/>
          </a:bodyPr>
          <a:lstStyle/>
          <a:p>
            <a:pPr algn="just">
              <a:defRPr/>
            </a:pPr>
            <a:r>
              <a:rPr lang="en-US" sz="1600">
                <a:latin typeface="Times New Roman"/>
                <a:cs typeface="Times New Roman"/>
              </a:rPr>
              <a:t>Here's how the first product backlog item can be formulated as a user story. This is one way to generate user story in Scrum for a Product Backlog Item from the Product Backlog</a:t>
            </a:r>
            <a:endParaRPr/>
          </a:p>
        </p:txBody>
      </p:sp>
      <p:pic>
        <p:nvPicPr>
          <p:cNvPr id="4" name="Picture 3" descr="A spiral notebook with writing on it&#10;&#10;Description automatically generated with low confidence"/>
          <p:cNvPicPr>
            <a:picLocks noChangeAspect="1"/>
          </p:cNvPicPr>
          <p:nvPr/>
        </p:nvPicPr>
        <p:blipFill>
          <a:blip r:embed="rId2"/>
          <a:stretch/>
        </p:blipFill>
        <p:spPr bwMode="auto">
          <a:xfrm>
            <a:off x="529203" y="748767"/>
            <a:ext cx="3113884" cy="3645966"/>
          </a:xfrm>
          <a:prstGeom prst="rect">
            <a:avLst/>
          </a:prstGeom>
        </p:spPr>
      </p:pic>
      <p:pic>
        <p:nvPicPr>
          <p:cNvPr id="6" name="Picture 5" descr="A blue text on a white background&#10;&#10;Description automatically generated with low confidence"/>
          <p:cNvPicPr>
            <a:picLocks noChangeAspect="1"/>
          </p:cNvPicPr>
          <p:nvPr/>
        </p:nvPicPr>
        <p:blipFill>
          <a:blip r:embed="rId3"/>
          <a:stretch/>
        </p:blipFill>
        <p:spPr bwMode="auto">
          <a:xfrm>
            <a:off x="4752129" y="3608975"/>
            <a:ext cx="2720576" cy="388654"/>
          </a:xfrm>
          <a:prstGeom prst="rect">
            <a:avLst/>
          </a:prstGeom>
        </p:spPr>
      </p:pic>
      <p:sp>
        <p:nvSpPr>
          <p:cNvPr id="9" name="TextBox 8"/>
          <p:cNvSpPr txBox="1"/>
          <p:nvPr/>
        </p:nvSpPr>
        <p:spPr bwMode="auto">
          <a:xfrm>
            <a:off x="4213305" y="2468625"/>
            <a:ext cx="3798365" cy="579155"/>
          </a:xfrm>
          <a:prstGeom prst="rect">
            <a:avLst/>
          </a:prstGeom>
          <a:noFill/>
          <a:ln w="28575">
            <a:solidFill>
              <a:srgbClr val="3D9AD6"/>
            </a:solidFill>
          </a:ln>
        </p:spPr>
        <p:txBody>
          <a:bodyPr wrap="square" rtlCol="0">
            <a:spAutoFit/>
          </a:bodyPr>
          <a:lstStyle/>
          <a:p>
            <a:pPr algn="just">
              <a:defRPr/>
            </a:pPr>
            <a:r>
              <a:rPr lang="en-US" sz="1600">
                <a:latin typeface="Times New Roman"/>
                <a:cs typeface="Times New Roman"/>
              </a:rPr>
              <a:t>Another way of looking at the user story format, is identifying the,</a:t>
            </a:r>
            <a:endParaRPr/>
          </a:p>
        </p:txBody>
      </p:sp>
      <p:cxnSp>
        <p:nvCxnSpPr>
          <p:cNvPr id="11" name="Straight Arrow Connector 10"/>
          <p:cNvCxnSpPr>
            <a:cxnSpLocks/>
            <a:stCxn id="2" idx="1"/>
          </p:cNvCxnSpPr>
          <p:nvPr/>
        </p:nvCxnSpPr>
        <p:spPr bwMode="auto">
          <a:xfrm flipH="1">
            <a:off x="3643086" y="1678403"/>
            <a:ext cx="570219" cy="0"/>
          </a:xfrm>
          <a:prstGeom prst="straightConnector1">
            <a:avLst/>
          </a:prstGeom>
          <a:ln>
            <a:solidFill>
              <a:srgbClr val="F07167"/>
            </a:solidFill>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a:cxnSpLocks/>
            <a:stCxn id="9" idx="2"/>
            <a:endCxn id="6" idx="0"/>
          </p:cNvCxnSpPr>
          <p:nvPr/>
        </p:nvCxnSpPr>
        <p:spPr bwMode="auto">
          <a:xfrm>
            <a:off x="6112417" y="3053401"/>
            <a:ext cx="0" cy="555574"/>
          </a:xfrm>
          <a:prstGeom prst="straightConnector1">
            <a:avLst/>
          </a:prstGeom>
          <a:ln>
            <a:solidFill>
              <a:srgbClr val="3E98DA"/>
            </a:solidFill>
            <a:tailEnd type="triangle"/>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bwMode="auto">
          <a:xfrm>
            <a:off x="4216898" y="4249587"/>
            <a:ext cx="3779614" cy="304835"/>
          </a:xfrm>
          <a:prstGeom prst="rect">
            <a:avLst/>
          </a:prstGeom>
          <a:solidFill>
            <a:srgbClr val="00CCD7"/>
          </a:solidFill>
        </p:spPr>
        <p:txBody>
          <a:bodyPr wrap="none" rtlCol="0">
            <a:spAutoFit/>
          </a:bodyPr>
          <a:lstStyle/>
          <a:p>
            <a:pPr>
              <a:defRPr/>
            </a:pPr>
            <a:r>
              <a:rPr lang="en-US"/>
              <a:t>This is the first C from the three-step process.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5" name="Picture 4" descr="A picture containing text, font, graphics, screenshot&#10;&#10;Description automatically generated"/>
          <p:cNvPicPr>
            <a:picLocks noChangeAspect="1"/>
          </p:cNvPicPr>
          <p:nvPr/>
        </p:nvPicPr>
        <p:blipFill>
          <a:blip r:embed="rId2"/>
          <a:stretch/>
        </p:blipFill>
        <p:spPr bwMode="auto">
          <a:xfrm>
            <a:off x="5373209" y="1530089"/>
            <a:ext cx="3680779" cy="1836579"/>
          </a:xfrm>
          <a:prstGeom prst="rect">
            <a:avLst/>
          </a:prstGeom>
        </p:spPr>
      </p:pic>
      <p:sp>
        <p:nvSpPr>
          <p:cNvPr id="7" name="TextBox 6"/>
          <p:cNvSpPr txBox="1"/>
          <p:nvPr/>
        </p:nvSpPr>
        <p:spPr bwMode="auto">
          <a:xfrm>
            <a:off x="2206170" y="72570"/>
            <a:ext cx="4731801"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User Stories(Conversation)</a:t>
            </a:r>
            <a:endParaRPr/>
          </a:p>
        </p:txBody>
      </p:sp>
      <p:sp>
        <p:nvSpPr>
          <p:cNvPr id="2" name="TextBox 1"/>
          <p:cNvSpPr txBox="1"/>
          <p:nvPr/>
        </p:nvSpPr>
        <p:spPr bwMode="auto">
          <a:xfrm>
            <a:off x="431094" y="1048254"/>
            <a:ext cx="4942257" cy="3017555"/>
          </a:xfrm>
          <a:prstGeom prst="rect">
            <a:avLst/>
          </a:prstGeom>
          <a:noFill/>
          <a:ln w="28575">
            <a:solidFill>
              <a:srgbClr val="F07167"/>
            </a:solidFill>
          </a:ln>
        </p:spPr>
        <p:txBody>
          <a:bodyPr wrap="square" rtlCol="0">
            <a:spAutoFit/>
          </a:bodyPr>
          <a:lstStyle/>
          <a:p>
            <a:pPr algn="just">
              <a:defRPr/>
            </a:pPr>
            <a:r>
              <a:rPr lang="en-US" sz="1600">
                <a:latin typeface="Times New Roman"/>
                <a:cs typeface="Times New Roman"/>
              </a:rPr>
              <a:t>We don't want to build things that have no value, and nobody wants. That’s why conversation is an important aspect and the second C.</a:t>
            </a:r>
            <a:endParaRPr/>
          </a:p>
          <a:p>
            <a:pPr algn="just">
              <a:defRPr/>
            </a:pPr>
            <a:endParaRPr lang="en-US" sz="1600">
              <a:latin typeface="Times New Roman"/>
              <a:cs typeface="Times New Roman"/>
            </a:endParaRPr>
          </a:p>
          <a:p>
            <a:pPr algn="just">
              <a:defRPr/>
            </a:pPr>
            <a:r>
              <a:rPr lang="en-US" sz="1600">
                <a:latin typeface="Times New Roman"/>
                <a:cs typeface="Times New Roman"/>
              </a:rPr>
              <a:t>The information contained by the product backlog item should be brief and to the point. Think of the items more like a reminder of what needs to be done.</a:t>
            </a:r>
            <a:endParaRPr/>
          </a:p>
          <a:p>
            <a:pPr algn="just">
              <a:defRPr/>
            </a:pPr>
            <a:endParaRPr lang="en-US" sz="1600">
              <a:latin typeface="Times New Roman"/>
              <a:cs typeface="Times New Roman"/>
            </a:endParaRPr>
          </a:p>
          <a:p>
            <a:pPr algn="just">
              <a:defRPr/>
            </a:pPr>
            <a:r>
              <a:rPr lang="en-US" sz="1600">
                <a:latin typeface="Times New Roman"/>
                <a:cs typeface="Times New Roman"/>
              </a:rPr>
              <a:t>A conversation starter.</a:t>
            </a:r>
            <a:endParaRPr/>
          </a:p>
          <a:p>
            <a:pPr algn="just">
              <a:defRPr/>
            </a:pPr>
            <a:endParaRPr lang="en-US" sz="1600">
              <a:latin typeface="Times New Roman"/>
              <a:cs typeface="Times New Roman"/>
            </a:endParaRPr>
          </a:p>
          <a:p>
            <a:pPr algn="just">
              <a:defRPr/>
            </a:pPr>
            <a:r>
              <a:rPr lang="en-US" sz="1600">
                <a:latin typeface="Times New Roman"/>
                <a:cs typeface="Times New Roman"/>
              </a:rPr>
              <a:t>Not necessarily detail specification. This activity helps to have the same understanding of the work to be done.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2119086" y="72570"/>
            <a:ext cx="4905971"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User Stories(Confirmation)</a:t>
            </a:r>
            <a:endParaRPr/>
          </a:p>
        </p:txBody>
      </p:sp>
      <p:grpSp>
        <p:nvGrpSpPr>
          <p:cNvPr id="11" name="Group 10"/>
          <p:cNvGrpSpPr/>
          <p:nvPr/>
        </p:nvGrpSpPr>
        <p:grpSpPr bwMode="auto">
          <a:xfrm>
            <a:off x="965957" y="1074712"/>
            <a:ext cx="7212082" cy="2797734"/>
            <a:chOff x="0" y="0"/>
            <a:chExt cx="7212082" cy="2797734"/>
          </a:xfrm>
        </p:grpSpPr>
        <p:pic>
          <p:nvPicPr>
            <p:cNvPr id="4" name="Picture 3" descr="A picture containing text, font, screenshot, graphics&#10;&#10;Description automatically generated"/>
            <p:cNvPicPr>
              <a:picLocks noChangeAspect="1"/>
            </p:cNvPicPr>
            <p:nvPr/>
          </p:nvPicPr>
          <p:blipFill>
            <a:blip r:embed="rId2"/>
            <a:stretch/>
          </p:blipFill>
          <p:spPr bwMode="auto">
            <a:xfrm>
              <a:off x="3531303" y="0"/>
              <a:ext cx="3680779" cy="1836579"/>
            </a:xfrm>
            <a:prstGeom prst="rect">
              <a:avLst/>
            </a:prstGeom>
          </p:spPr>
        </p:pic>
        <p:sp>
          <p:nvSpPr>
            <p:cNvPr id="2" name="TextBox 1"/>
            <p:cNvSpPr txBox="1"/>
            <p:nvPr/>
          </p:nvSpPr>
          <p:spPr bwMode="auto">
            <a:xfrm>
              <a:off x="0" y="118684"/>
              <a:ext cx="3604019" cy="1920275"/>
            </a:xfrm>
            <a:prstGeom prst="rect">
              <a:avLst/>
            </a:prstGeom>
            <a:noFill/>
            <a:ln w="28575">
              <a:solidFill>
                <a:srgbClr val="F07167"/>
              </a:solidFill>
            </a:ln>
          </p:spPr>
          <p:txBody>
            <a:bodyPr wrap="square" rtlCol="0">
              <a:spAutoFit/>
            </a:bodyPr>
            <a:lstStyle/>
            <a:p>
              <a:pPr algn="just">
                <a:defRPr/>
              </a:pPr>
              <a:r>
                <a:rPr lang="en-US" sz="2000">
                  <a:latin typeface="Times New Roman"/>
                  <a:cs typeface="Times New Roman"/>
                </a:rPr>
                <a:t>The last C is confirmation. </a:t>
              </a:r>
              <a:endParaRPr/>
            </a:p>
            <a:p>
              <a:pPr algn="just">
                <a:defRPr/>
              </a:pPr>
              <a:endParaRPr lang="en-US" sz="2000">
                <a:latin typeface="Times New Roman"/>
                <a:cs typeface="Times New Roman"/>
              </a:endParaRPr>
            </a:p>
            <a:p>
              <a:pPr algn="just">
                <a:defRPr/>
              </a:pPr>
              <a:r>
                <a:rPr lang="en-US" sz="2000">
                  <a:latin typeface="Times New Roman"/>
                  <a:cs typeface="Times New Roman"/>
                </a:rPr>
                <a:t>We </a:t>
              </a:r>
              <a:r>
                <a:rPr lang="en-US" sz="2000" b="1">
                  <a:solidFill>
                    <a:srgbClr val="F07167"/>
                  </a:solidFill>
                  <a:latin typeface="Times New Roman"/>
                  <a:cs typeface="Times New Roman"/>
                </a:rPr>
                <a:t>commonly refer</a:t>
              </a:r>
              <a:r>
                <a:rPr lang="en-US" sz="2000">
                  <a:latin typeface="Times New Roman"/>
                  <a:cs typeface="Times New Roman"/>
                </a:rPr>
                <a:t> to this as </a:t>
              </a:r>
              <a:r>
                <a:rPr lang="en-US" sz="2000" b="1">
                  <a:solidFill>
                    <a:srgbClr val="FFD040"/>
                  </a:solidFill>
                  <a:latin typeface="Times New Roman"/>
                  <a:cs typeface="Times New Roman"/>
                </a:rPr>
                <a:t>acceptance criteria</a:t>
              </a:r>
              <a:r>
                <a:rPr lang="en-US" sz="2000">
                  <a:latin typeface="Times New Roman"/>
                  <a:cs typeface="Times New Roman"/>
                </a:rPr>
                <a:t>. It is a way to test if the story has been completed.</a:t>
              </a:r>
              <a:endParaRPr/>
            </a:p>
          </p:txBody>
        </p:sp>
        <p:cxnSp>
          <p:nvCxnSpPr>
            <p:cNvPr id="8" name="Connector: Elbow 7"/>
            <p:cNvCxnSpPr>
              <a:cxnSpLocks/>
            </p:cNvCxnSpPr>
            <p:nvPr/>
          </p:nvCxnSpPr>
          <p:spPr bwMode="auto">
            <a:xfrm rot="5400000">
              <a:off x="5150351" y="1606800"/>
              <a:ext cx="841829" cy="747486"/>
            </a:xfrm>
            <a:prstGeom prst="bentConnector3">
              <a:avLst>
                <a:gd name="adj1" fmla="val 50000"/>
              </a:avLst>
            </a:prstGeom>
            <a:ln>
              <a:solidFill>
                <a:srgbClr val="F07167"/>
              </a:solidFill>
              <a:tailEnd type="triangle"/>
            </a:ln>
          </p:spPr>
          <p:style>
            <a:lnRef idx="3">
              <a:schemeClr val="accent3"/>
            </a:lnRef>
            <a:fillRef idx="0">
              <a:schemeClr val="accent3"/>
            </a:fillRef>
            <a:effectRef idx="2">
              <a:schemeClr val="accent3"/>
            </a:effectRef>
            <a:fontRef idx="minor">
              <a:schemeClr val="tx1"/>
            </a:fontRef>
          </p:style>
        </p:cxnSp>
        <p:sp>
          <p:nvSpPr>
            <p:cNvPr id="10" name="TextBox 9"/>
            <p:cNvSpPr txBox="1"/>
            <p:nvPr/>
          </p:nvSpPr>
          <p:spPr bwMode="auto">
            <a:xfrm>
              <a:off x="4137980" y="2401458"/>
              <a:ext cx="2206613" cy="396275"/>
            </a:xfrm>
            <a:prstGeom prst="rect">
              <a:avLst/>
            </a:prstGeom>
            <a:solidFill>
              <a:srgbClr val="FFD040"/>
            </a:solidFill>
          </p:spPr>
          <p:txBody>
            <a:bodyPr wrap="none" rtlCol="0">
              <a:spAutoFit/>
            </a:bodyPr>
            <a:lstStyle/>
            <a:p>
              <a:pPr>
                <a:defRPr/>
              </a:pPr>
              <a:r>
                <a:rPr lang="en-US" sz="2000">
                  <a:latin typeface="Times New Roman"/>
                  <a:cs typeface="Times New Roman"/>
                </a:rPr>
                <a:t>Acceptance Criteria</a:t>
              </a:r>
              <a:endParaRPr lang="en-US" sz="2000"/>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523999" y="72570"/>
            <a:ext cx="609614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User Stories(Confirmation): Example</a:t>
            </a:r>
            <a:endParaRPr/>
          </a:p>
        </p:txBody>
      </p:sp>
      <p:sp>
        <p:nvSpPr>
          <p:cNvPr id="2" name="TextBox 1"/>
          <p:cNvSpPr txBox="1"/>
          <p:nvPr/>
        </p:nvSpPr>
        <p:spPr bwMode="auto">
          <a:xfrm>
            <a:off x="276528" y="990196"/>
            <a:ext cx="3664243" cy="365795"/>
          </a:xfrm>
          <a:prstGeom prst="rect">
            <a:avLst/>
          </a:prstGeom>
          <a:solidFill>
            <a:srgbClr val="3E98DA"/>
          </a:solidFill>
          <a:ln w="28575">
            <a:noFill/>
          </a:ln>
        </p:spPr>
        <p:txBody>
          <a:bodyPr wrap="square" rtlCol="0">
            <a:spAutoFit/>
          </a:bodyPr>
          <a:lstStyle/>
          <a:p>
            <a:pPr algn="just">
              <a:defRPr/>
            </a:pPr>
            <a:r>
              <a:rPr lang="en-US" sz="1800" b="1">
                <a:solidFill>
                  <a:schemeClr val="tx2"/>
                </a:solidFill>
                <a:latin typeface="Times New Roman"/>
                <a:cs typeface="Times New Roman"/>
              </a:rPr>
              <a:t>Let's add some acceptance criteria.</a:t>
            </a:r>
            <a:endParaRPr/>
          </a:p>
        </p:txBody>
      </p:sp>
      <p:sp>
        <p:nvSpPr>
          <p:cNvPr id="3" name="TextBox 2"/>
          <p:cNvSpPr txBox="1"/>
          <p:nvPr/>
        </p:nvSpPr>
        <p:spPr bwMode="auto">
          <a:xfrm>
            <a:off x="5392057" y="1543228"/>
            <a:ext cx="3461799" cy="1584995"/>
          </a:xfrm>
          <a:prstGeom prst="rect">
            <a:avLst/>
          </a:prstGeom>
          <a:noFill/>
          <a:ln w="28575">
            <a:solidFill>
              <a:srgbClr val="F07167"/>
            </a:solidFill>
          </a:ln>
        </p:spPr>
        <p:txBody>
          <a:bodyPr wrap="square" rtlCol="0">
            <a:spAutoFit/>
          </a:bodyPr>
          <a:lstStyle/>
          <a:p>
            <a:pPr algn="just">
              <a:defRPr/>
            </a:pPr>
            <a:r>
              <a:rPr lang="en-US">
                <a:latin typeface="Times New Roman"/>
                <a:cs typeface="Times New Roman"/>
              </a:rPr>
              <a:t>So, in this case, the product backlog item is written as a user story, but this does not mean that every item in the product backlog needs to be written using this format.</a:t>
            </a:r>
            <a:endParaRPr/>
          </a:p>
          <a:p>
            <a:pPr algn="just">
              <a:defRPr/>
            </a:pPr>
            <a:endParaRPr lang="en-US">
              <a:latin typeface="Times New Roman"/>
              <a:cs typeface="Times New Roman"/>
            </a:endParaRPr>
          </a:p>
          <a:p>
            <a:pPr algn="just">
              <a:defRPr/>
            </a:pPr>
            <a:r>
              <a:rPr lang="en-US">
                <a:latin typeface="Times New Roman"/>
                <a:cs typeface="Times New Roman"/>
              </a:rPr>
              <a:t>There are also other ways to do so. The Scrum team decides which format works best</a:t>
            </a:r>
            <a:endParaRPr/>
          </a:p>
        </p:txBody>
      </p:sp>
      <p:pic>
        <p:nvPicPr>
          <p:cNvPr id="6" name="Picture 5" descr="A picture containing text, font, screenshot&#10;&#10;Description automatically generated"/>
          <p:cNvPicPr>
            <a:picLocks noChangeAspect="1"/>
          </p:cNvPicPr>
          <p:nvPr/>
        </p:nvPicPr>
        <p:blipFill>
          <a:blip r:embed="rId2"/>
          <a:stretch/>
        </p:blipFill>
        <p:spPr bwMode="auto">
          <a:xfrm>
            <a:off x="130628" y="1431018"/>
            <a:ext cx="5138058" cy="30507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3708399" y="72570"/>
            <a:ext cx="172734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Example</a:t>
            </a:r>
            <a:endParaRPr/>
          </a:p>
        </p:txBody>
      </p:sp>
      <p:sp>
        <p:nvSpPr>
          <p:cNvPr id="3" name="TextBox 2"/>
          <p:cNvSpPr txBox="1"/>
          <p:nvPr/>
        </p:nvSpPr>
        <p:spPr bwMode="auto">
          <a:xfrm>
            <a:off x="6125027" y="1543228"/>
            <a:ext cx="2728828" cy="2225075"/>
          </a:xfrm>
          <a:prstGeom prst="rect">
            <a:avLst/>
          </a:prstGeom>
          <a:noFill/>
          <a:ln w="28575">
            <a:solidFill>
              <a:srgbClr val="F07167"/>
            </a:solidFill>
          </a:ln>
        </p:spPr>
        <p:txBody>
          <a:bodyPr wrap="square" rtlCol="0">
            <a:spAutoFit/>
          </a:bodyPr>
          <a:lstStyle/>
          <a:p>
            <a:pPr algn="just">
              <a:defRPr/>
            </a:pPr>
            <a:r>
              <a:rPr lang="en-US">
                <a:latin typeface="Times New Roman"/>
                <a:cs typeface="Times New Roman"/>
              </a:rPr>
              <a:t>So, in this case, the product backlog item is written as a user story, but this does not mean that every item in the product backlog needs to be written using this format.</a:t>
            </a:r>
            <a:endParaRPr/>
          </a:p>
          <a:p>
            <a:pPr algn="just">
              <a:defRPr/>
            </a:pPr>
            <a:endParaRPr lang="en-US">
              <a:latin typeface="Times New Roman"/>
              <a:cs typeface="Times New Roman"/>
            </a:endParaRPr>
          </a:p>
          <a:p>
            <a:pPr algn="just">
              <a:defRPr/>
            </a:pPr>
            <a:r>
              <a:rPr lang="en-US">
                <a:latin typeface="Times New Roman"/>
                <a:cs typeface="Times New Roman"/>
              </a:rPr>
              <a:t>There are also other ways to do so. The Scrum team decides which format works best</a:t>
            </a:r>
            <a:endParaRPr/>
          </a:p>
        </p:txBody>
      </p:sp>
      <p:pic>
        <p:nvPicPr>
          <p:cNvPr id="4" name="Picture 3"/>
          <p:cNvPicPr>
            <a:picLocks noChangeAspect="1"/>
          </p:cNvPicPr>
          <p:nvPr/>
        </p:nvPicPr>
        <p:blipFill>
          <a:blip r:embed="rId2"/>
          <a:stretch/>
        </p:blipFill>
        <p:spPr bwMode="auto">
          <a:xfrm>
            <a:off x="123372" y="990835"/>
            <a:ext cx="5849256" cy="34521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175656" y="72570"/>
            <a:ext cx="6792829"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Managing the Product Backlog using Jira</a:t>
            </a:r>
            <a:endParaRPr/>
          </a:p>
        </p:txBody>
      </p:sp>
      <p:sp>
        <p:nvSpPr>
          <p:cNvPr id="3" name="TextBox 2"/>
          <p:cNvSpPr txBox="1"/>
          <p:nvPr/>
        </p:nvSpPr>
        <p:spPr bwMode="auto">
          <a:xfrm>
            <a:off x="1915885" y="872758"/>
            <a:ext cx="4593915" cy="304835"/>
          </a:xfrm>
          <a:prstGeom prst="rect">
            <a:avLst/>
          </a:prstGeom>
          <a:noFill/>
          <a:ln w="28575">
            <a:solidFill>
              <a:srgbClr val="F07167"/>
            </a:solidFill>
          </a:ln>
        </p:spPr>
        <p:txBody>
          <a:bodyPr wrap="square" rtlCol="0">
            <a:spAutoFit/>
          </a:bodyPr>
          <a:lstStyle/>
          <a:p>
            <a:pPr algn="just">
              <a:defRPr/>
            </a:pPr>
            <a:r>
              <a:rPr lang="en-US">
                <a:latin typeface="Times New Roman"/>
                <a:cs typeface="Times New Roman"/>
              </a:rPr>
              <a:t>Jessica, the product owner, will create a new project in JIRA.</a:t>
            </a:r>
            <a:endParaRPr/>
          </a:p>
        </p:txBody>
      </p:sp>
      <p:pic>
        <p:nvPicPr>
          <p:cNvPr id="2" name="Picture 1"/>
          <p:cNvPicPr>
            <a:picLocks noChangeAspect="1"/>
          </p:cNvPicPr>
          <p:nvPr/>
        </p:nvPicPr>
        <p:blipFill>
          <a:blip r:embed="rId2"/>
          <a:stretch/>
        </p:blipFill>
        <p:spPr bwMode="auto">
          <a:xfrm>
            <a:off x="712135" y="1672947"/>
            <a:ext cx="7719729" cy="21642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175656" y="72570"/>
            <a:ext cx="6792829"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Managing the Product Backlog using Jira</a:t>
            </a:r>
            <a:endParaRPr/>
          </a:p>
        </p:txBody>
      </p:sp>
      <p:sp>
        <p:nvSpPr>
          <p:cNvPr id="3" name="TextBox 2"/>
          <p:cNvSpPr txBox="1"/>
          <p:nvPr/>
        </p:nvSpPr>
        <p:spPr bwMode="auto">
          <a:xfrm>
            <a:off x="152398" y="1192073"/>
            <a:ext cx="2206314" cy="518195"/>
          </a:xfrm>
          <a:prstGeom prst="rect">
            <a:avLst/>
          </a:prstGeom>
          <a:noFill/>
          <a:ln w="28575">
            <a:solidFill>
              <a:srgbClr val="F07167"/>
            </a:solidFill>
          </a:ln>
        </p:spPr>
        <p:txBody>
          <a:bodyPr wrap="square" rtlCol="0">
            <a:spAutoFit/>
          </a:bodyPr>
          <a:lstStyle/>
          <a:p>
            <a:pPr algn="just">
              <a:defRPr/>
            </a:pPr>
            <a:r>
              <a:rPr lang="en-US">
                <a:latin typeface="Times New Roman"/>
                <a:cs typeface="Times New Roman"/>
              </a:rPr>
              <a:t>Se will start adding ideas to the product backlog.</a:t>
            </a:r>
            <a:endParaRPr/>
          </a:p>
        </p:txBody>
      </p:sp>
      <p:pic>
        <p:nvPicPr>
          <p:cNvPr id="4" name="Picture 3"/>
          <p:cNvPicPr>
            <a:picLocks noChangeAspect="1"/>
          </p:cNvPicPr>
          <p:nvPr/>
        </p:nvPicPr>
        <p:blipFill>
          <a:blip r:embed="rId2"/>
          <a:stretch/>
        </p:blipFill>
        <p:spPr bwMode="auto">
          <a:xfrm>
            <a:off x="2743201" y="1192074"/>
            <a:ext cx="5631542" cy="3024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175656" y="72570"/>
            <a:ext cx="6792829"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Managing the Product Backlog using Jira</a:t>
            </a:r>
            <a:endParaRPr/>
          </a:p>
        </p:txBody>
      </p:sp>
      <p:sp>
        <p:nvSpPr>
          <p:cNvPr id="3" name="TextBox 2"/>
          <p:cNvSpPr txBox="1"/>
          <p:nvPr/>
        </p:nvSpPr>
        <p:spPr bwMode="auto">
          <a:xfrm>
            <a:off x="551540" y="843730"/>
            <a:ext cx="5813115" cy="1158275"/>
          </a:xfrm>
          <a:prstGeom prst="rect">
            <a:avLst/>
          </a:prstGeom>
          <a:noFill/>
          <a:ln w="28575">
            <a:solidFill>
              <a:srgbClr val="1E49A0"/>
            </a:solidFill>
          </a:ln>
        </p:spPr>
        <p:txBody>
          <a:bodyPr wrap="square" rtlCol="0">
            <a:spAutoFit/>
          </a:bodyPr>
          <a:lstStyle/>
          <a:p>
            <a:pPr algn="just">
              <a:defRPr/>
            </a:pPr>
            <a:r>
              <a:rPr lang="en-US">
                <a:latin typeface="Times New Roman"/>
                <a:cs typeface="Times New Roman"/>
              </a:rPr>
              <a:t>She will start adding ideas to the product backlog.</a:t>
            </a:r>
            <a:endParaRPr/>
          </a:p>
          <a:p>
            <a:pPr algn="just">
              <a:defRPr/>
            </a:pPr>
            <a:endParaRPr lang="en-US">
              <a:latin typeface="Times New Roman"/>
              <a:cs typeface="Times New Roman"/>
            </a:endParaRPr>
          </a:p>
          <a:p>
            <a:pPr algn="just">
              <a:defRPr/>
            </a:pPr>
            <a:r>
              <a:rPr lang="en-US">
                <a:latin typeface="Times New Roman"/>
                <a:cs typeface="Times New Roman"/>
              </a:rPr>
              <a:t>Currently, the product backlog is just a simple ordered list. Each item in the list is a product backlog item. The order is given by the position of each item in the list from top to bottom.</a:t>
            </a:r>
            <a:endParaRPr/>
          </a:p>
        </p:txBody>
      </p:sp>
      <p:pic>
        <p:nvPicPr>
          <p:cNvPr id="5" name="Picture 4" descr="A screenshot of a computer&#10;&#10;Description automatically generated with medium confidence"/>
          <p:cNvPicPr>
            <a:picLocks noChangeAspect="1"/>
          </p:cNvPicPr>
          <p:nvPr/>
        </p:nvPicPr>
        <p:blipFill>
          <a:blip r:embed="rId2"/>
          <a:stretch/>
        </p:blipFill>
        <p:spPr bwMode="auto">
          <a:xfrm>
            <a:off x="2280756" y="2162629"/>
            <a:ext cx="6689072" cy="2391140"/>
          </a:xfrm>
          <a:prstGeom prst="rect">
            <a:avLst/>
          </a:prstGeom>
        </p:spPr>
      </p:pic>
      <p:sp>
        <p:nvSpPr>
          <p:cNvPr id="8" name="TextBox 7"/>
          <p:cNvSpPr txBox="1"/>
          <p:nvPr/>
        </p:nvSpPr>
        <p:spPr bwMode="auto">
          <a:xfrm>
            <a:off x="174171" y="2652131"/>
            <a:ext cx="1974085" cy="1158275"/>
          </a:xfrm>
          <a:prstGeom prst="rect">
            <a:avLst/>
          </a:prstGeom>
          <a:noFill/>
          <a:ln w="28575">
            <a:solidFill>
              <a:srgbClr val="1F55C4"/>
            </a:solidFill>
            <a:prstDash val="dash"/>
          </a:ln>
        </p:spPr>
        <p:txBody>
          <a:bodyPr wrap="square">
            <a:spAutoFit/>
          </a:bodyPr>
          <a:lstStyle/>
          <a:p>
            <a:pPr algn="just">
              <a:defRPr/>
            </a:pPr>
            <a:r>
              <a:rPr lang="en-US">
                <a:latin typeface="Times New Roman"/>
                <a:cs typeface="Times New Roman"/>
              </a:rPr>
              <a:t>This means that the developers will work on the items in the order decided by the product owner.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175656" y="72570"/>
            <a:ext cx="6792829"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Managing the Product Backlog using Jira</a:t>
            </a:r>
            <a:endParaRPr/>
          </a:p>
        </p:txBody>
      </p:sp>
      <p:sp>
        <p:nvSpPr>
          <p:cNvPr id="3" name="TextBox 2"/>
          <p:cNvSpPr txBox="1"/>
          <p:nvPr/>
        </p:nvSpPr>
        <p:spPr bwMode="auto">
          <a:xfrm>
            <a:off x="783768" y="720630"/>
            <a:ext cx="5218031" cy="731556"/>
          </a:xfrm>
          <a:prstGeom prst="rect">
            <a:avLst/>
          </a:prstGeom>
          <a:noFill/>
          <a:ln w="28575">
            <a:solidFill>
              <a:srgbClr val="1E49A0"/>
            </a:solidFill>
          </a:ln>
        </p:spPr>
        <p:txBody>
          <a:bodyPr wrap="square" rtlCol="0">
            <a:spAutoFit/>
          </a:bodyPr>
          <a:lstStyle/>
          <a:p>
            <a:pPr algn="just">
              <a:defRPr/>
            </a:pPr>
            <a:r>
              <a:rPr lang="en-US">
                <a:latin typeface="Times New Roman"/>
                <a:cs typeface="Times New Roman"/>
              </a:rPr>
              <a:t>The product owner can go and edit each individual item in the list to add more details to it. This product backlog item uses the user story format and will have a description.</a:t>
            </a:r>
            <a:endParaRPr/>
          </a:p>
        </p:txBody>
      </p:sp>
      <p:pic>
        <p:nvPicPr>
          <p:cNvPr id="4" name="Picture 3" descr="A screenshot of a computer&#10;&#10;Description automatically generated"/>
          <p:cNvPicPr>
            <a:picLocks noChangeAspect="1"/>
          </p:cNvPicPr>
          <p:nvPr/>
        </p:nvPicPr>
        <p:blipFill>
          <a:blip r:embed="rId2"/>
          <a:stretch/>
        </p:blipFill>
        <p:spPr bwMode="auto">
          <a:xfrm>
            <a:off x="3178631" y="1569079"/>
            <a:ext cx="5471886" cy="3054270"/>
          </a:xfrm>
          <a:prstGeom prst="rect">
            <a:avLst/>
          </a:prstGeom>
        </p:spPr>
      </p:pic>
      <p:sp>
        <p:nvSpPr>
          <p:cNvPr id="6" name="TextBox 5"/>
          <p:cNvSpPr txBox="1"/>
          <p:nvPr/>
        </p:nvSpPr>
        <p:spPr bwMode="auto">
          <a:xfrm>
            <a:off x="275769" y="2322799"/>
            <a:ext cx="2540145" cy="1158275"/>
          </a:xfrm>
          <a:prstGeom prst="rect">
            <a:avLst/>
          </a:prstGeom>
          <a:noFill/>
          <a:ln w="28575">
            <a:solidFill>
              <a:srgbClr val="1E49A0"/>
            </a:solidFill>
            <a:prstDash val="lgDash"/>
          </a:ln>
        </p:spPr>
        <p:txBody>
          <a:bodyPr wrap="square" rtlCol="0">
            <a:spAutoFit/>
          </a:bodyPr>
          <a:lstStyle/>
          <a:p>
            <a:pPr algn="just">
              <a:defRPr/>
            </a:pPr>
            <a:r>
              <a:rPr lang="en-US">
                <a:latin typeface="Times New Roman"/>
                <a:cs typeface="Times New Roman"/>
              </a:rPr>
              <a:t>Jessica will also add acceptance criteria to the item to make it even more clear, and the same goes for all the other items as well.</a:t>
            </a:r>
            <a:endParaRPr/>
          </a:p>
        </p:txBody>
      </p:sp>
      <p:sp>
        <p:nvSpPr>
          <p:cNvPr id="9" name="Rectangle: Rounded Corners 8"/>
          <p:cNvSpPr/>
          <p:nvPr/>
        </p:nvSpPr>
        <p:spPr bwMode="auto">
          <a:xfrm>
            <a:off x="4815840" y="2514600"/>
            <a:ext cx="2407920" cy="1249680"/>
          </a:xfrm>
          <a:prstGeom prst="roundRect">
            <a:avLst>
              <a:gd name="adj" fmla="val 7521"/>
            </a:avLst>
          </a:prstGeom>
          <a:noFill/>
          <a:ln>
            <a:solidFill>
              <a:srgbClr val="FFD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11" name="Straight Arrow Connector 10"/>
          <p:cNvCxnSpPr>
            <a:cxnSpLocks/>
            <a:stCxn id="3" idx="2"/>
          </p:cNvCxnSpPr>
          <p:nvPr/>
        </p:nvCxnSpPr>
        <p:spPr bwMode="auto">
          <a:xfrm>
            <a:off x="3392713" y="1459295"/>
            <a:ext cx="1423127" cy="1112455"/>
          </a:xfrm>
          <a:prstGeom prst="straightConnector1">
            <a:avLst/>
          </a:prstGeom>
          <a:ln>
            <a:solidFill>
              <a:srgbClr val="FFD040"/>
            </a:solidFill>
            <a:tailEnd type="triangle"/>
          </a:ln>
        </p:spPr>
        <p:style>
          <a:lnRef idx="3">
            <a:schemeClr val="accent2"/>
          </a:lnRef>
          <a:fillRef idx="0">
            <a:schemeClr val="accent2"/>
          </a:fillRef>
          <a:effectRef idx="2">
            <a:schemeClr val="accent2"/>
          </a:effectRef>
          <a:fontRef idx="minor">
            <a:schemeClr val="tx1"/>
          </a:fontRef>
        </p:style>
      </p:cxnSp>
      <p:sp>
        <p:nvSpPr>
          <p:cNvPr id="13" name="Rectangle: Rounded Corners 12"/>
          <p:cNvSpPr/>
          <p:nvPr/>
        </p:nvSpPr>
        <p:spPr bwMode="auto">
          <a:xfrm>
            <a:off x="5143500" y="3121660"/>
            <a:ext cx="1508759" cy="421640"/>
          </a:xfrm>
          <a:prstGeom prst="roundRect">
            <a:avLst>
              <a:gd name="adj" fmla="val 7631"/>
            </a:avLst>
          </a:prstGeom>
          <a:noFill/>
          <a:ln>
            <a:solidFill>
              <a:srgbClr val="F07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15" name="Straight Arrow Connector 14"/>
          <p:cNvCxnSpPr>
            <a:cxnSpLocks/>
            <a:stCxn id="6" idx="3"/>
            <a:endCxn id="13" idx="1"/>
          </p:cNvCxnSpPr>
          <p:nvPr/>
        </p:nvCxnSpPr>
        <p:spPr bwMode="auto">
          <a:xfrm>
            <a:off x="2815771" y="2907576"/>
            <a:ext cx="2327729" cy="424904"/>
          </a:xfrm>
          <a:prstGeom prst="straightConnector1">
            <a:avLst/>
          </a:prstGeom>
          <a:ln>
            <a:solidFill>
              <a:srgbClr val="F07167"/>
            </a:solidFill>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 name="Picture 7" descr="A diagram of a strategy&#10;&#10;Description automatically generated with low confidence"/>
          <p:cNvPicPr>
            <a:picLocks noChangeAspect="1"/>
          </p:cNvPicPr>
          <p:nvPr/>
        </p:nvPicPr>
        <p:blipFill>
          <a:blip r:embed="rId2"/>
          <a:stretch/>
        </p:blipFill>
        <p:spPr bwMode="auto">
          <a:xfrm>
            <a:off x="906780" y="770839"/>
            <a:ext cx="3106952" cy="3937100"/>
          </a:xfrm>
          <a:prstGeom prst="rect">
            <a:avLst/>
          </a:prstGeom>
        </p:spPr>
      </p:pic>
      <p:sp>
        <p:nvSpPr>
          <p:cNvPr id="7" name="TextBox 6"/>
          <p:cNvSpPr txBox="1"/>
          <p:nvPr/>
        </p:nvSpPr>
        <p:spPr bwMode="auto">
          <a:xfrm>
            <a:off x="3124199" y="72570"/>
            <a:ext cx="289574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Sprint Backlog</a:t>
            </a:r>
            <a:endParaRPr/>
          </a:p>
        </p:txBody>
      </p:sp>
      <p:sp>
        <p:nvSpPr>
          <p:cNvPr id="2" name="TextBox 1"/>
          <p:cNvSpPr txBox="1"/>
          <p:nvPr/>
        </p:nvSpPr>
        <p:spPr bwMode="auto">
          <a:xfrm>
            <a:off x="4145279" y="1616004"/>
            <a:ext cx="4092084" cy="2225891"/>
          </a:xfrm>
          <a:prstGeom prst="rect">
            <a:avLst/>
          </a:prstGeom>
          <a:noFill/>
          <a:ln w="28575">
            <a:solidFill>
              <a:schemeClr val="bg2">
                <a:lumMod val="25000"/>
                <a:lumOff val="75000"/>
              </a:schemeClr>
            </a:solidFill>
            <a:prstDash val="lgDashDot"/>
          </a:ln>
        </p:spPr>
        <p:txBody>
          <a:bodyPr wrap="square" rtlCol="0">
            <a:spAutoFit/>
          </a:bodyPr>
          <a:lstStyle/>
          <a:p>
            <a:pPr algn="just">
              <a:defRPr/>
            </a:pPr>
            <a:r>
              <a:rPr lang="en-US">
                <a:latin typeface="Times New Roman"/>
                <a:cs typeface="Times New Roman"/>
              </a:rPr>
              <a:t>The sprint backlog is created at the beginning of every sprint and contains the product backlog items (PBI) that will be done in the current sprint. </a:t>
            </a:r>
            <a:r>
              <a:rPr lang="en-US" b="0" i="0">
                <a:solidFill>
                  <a:srgbClr val="1C1D1F"/>
                </a:solidFill>
                <a:latin typeface="Udemy Sans"/>
              </a:rPr>
              <a:t>Every sprint will have a new sprint backlog.</a:t>
            </a:r>
            <a:endParaRPr lang="en-US">
              <a:latin typeface="Times New Roman"/>
              <a:cs typeface="Times New Roman"/>
            </a:endParaRPr>
          </a:p>
          <a:p>
            <a:pPr algn="just">
              <a:defRPr/>
            </a:pPr>
            <a:endParaRPr lang="en-US">
              <a:latin typeface="Times New Roman"/>
              <a:cs typeface="Times New Roman"/>
            </a:endParaRPr>
          </a:p>
          <a:p>
            <a:pPr algn="just">
              <a:defRPr/>
            </a:pPr>
            <a:r>
              <a:rPr lang="en-US">
                <a:latin typeface="Times New Roman"/>
                <a:cs typeface="Times New Roman"/>
              </a:rPr>
              <a:t>A plan on how to deliver the functionality and the sprint goal.</a:t>
            </a:r>
            <a:endParaRPr/>
          </a:p>
          <a:p>
            <a:pPr algn="just">
              <a:defRPr/>
            </a:pPr>
            <a:endParaRPr lang="en-US">
              <a:latin typeface="Times New Roman"/>
              <a:cs typeface="Times New Roman"/>
            </a:endParaRPr>
          </a:p>
          <a:p>
            <a:pPr algn="just">
              <a:defRPr/>
            </a:pPr>
            <a:r>
              <a:rPr lang="en-US">
                <a:latin typeface="Times New Roman"/>
                <a:cs typeface="Times New Roman"/>
              </a:rPr>
              <a:t>All items in the sprint backlog come from the product backlog.</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Picture 2" descr="A group of people standing together&#10;&#10;Description automatically generated with medium confidence"/>
          <p:cNvPicPr>
            <a:picLocks noChangeAspect="1"/>
          </p:cNvPicPr>
          <p:nvPr/>
        </p:nvPicPr>
        <p:blipFill>
          <a:blip r:embed="rId2"/>
          <a:stretch/>
        </p:blipFill>
        <p:spPr bwMode="auto">
          <a:xfrm>
            <a:off x="936171" y="710849"/>
            <a:ext cx="7271658" cy="3721802"/>
          </a:xfrm>
          <a:prstGeom prst="rect">
            <a:avLst/>
          </a:prstGeom>
        </p:spPr>
      </p:pic>
      <p:sp>
        <p:nvSpPr>
          <p:cNvPr id="4" name="TextBox 3"/>
          <p:cNvSpPr txBox="1"/>
          <p:nvPr/>
        </p:nvSpPr>
        <p:spPr bwMode="auto">
          <a:xfrm>
            <a:off x="239486" y="3062513"/>
            <a:ext cx="2322428" cy="1188755"/>
          </a:xfrm>
          <a:prstGeom prst="rect">
            <a:avLst/>
          </a:prstGeom>
          <a:noFill/>
          <a:ln w="28575">
            <a:solidFill>
              <a:srgbClr val="F07167"/>
            </a:solidFill>
            <a:prstDash val="dash"/>
          </a:ln>
        </p:spPr>
        <p:txBody>
          <a:bodyPr wrap="square" rtlCol="0">
            <a:spAutoFit/>
          </a:bodyPr>
          <a:lstStyle/>
          <a:p>
            <a:pPr algn="just">
              <a:defRPr/>
            </a:pPr>
            <a:r>
              <a:rPr lang="en-US" sz="1800">
                <a:latin typeface="Aharoni"/>
                <a:cs typeface="Aharoni"/>
              </a:rPr>
              <a:t>In scrum, an </a:t>
            </a:r>
            <a:r>
              <a:rPr lang="en-US" sz="1800">
                <a:solidFill>
                  <a:srgbClr val="00CCD7"/>
                </a:solidFill>
                <a:latin typeface="Aharoni"/>
                <a:cs typeface="Aharoni"/>
              </a:rPr>
              <a:t>artifact</a:t>
            </a:r>
            <a:r>
              <a:rPr lang="en-US" sz="1800">
                <a:latin typeface="Aharoni"/>
                <a:cs typeface="Aharoni"/>
              </a:rPr>
              <a:t> is something that is </a:t>
            </a:r>
            <a:r>
              <a:rPr lang="en-US" sz="1800">
                <a:solidFill>
                  <a:srgbClr val="9BAFEB"/>
                </a:solidFill>
                <a:latin typeface="Aharoni"/>
                <a:cs typeface="Aharoni"/>
              </a:rPr>
              <a:t>created</a:t>
            </a:r>
            <a:r>
              <a:rPr lang="en-US" sz="1800">
                <a:latin typeface="Aharoni"/>
                <a:cs typeface="Aharoni"/>
              </a:rPr>
              <a:t> by the ones </a:t>
            </a:r>
            <a:r>
              <a:rPr lang="en-US" sz="1800">
                <a:solidFill>
                  <a:srgbClr val="FFD040"/>
                </a:solidFill>
                <a:latin typeface="Aharoni"/>
                <a:cs typeface="Aharoni"/>
              </a:rPr>
              <a:t>using scrum</a:t>
            </a:r>
            <a:r>
              <a:rPr lang="en-US" sz="1800">
                <a:latin typeface="Aharoni"/>
                <a:cs typeface="Aharoni"/>
              </a:rPr>
              <a:t>.</a:t>
            </a:r>
            <a:endParaRPr/>
          </a:p>
        </p:txBody>
      </p:sp>
      <p:cxnSp>
        <p:nvCxnSpPr>
          <p:cNvPr id="6" name="Straight Arrow Connector 5"/>
          <p:cNvCxnSpPr>
            <a:cxnSpLocks/>
            <a:stCxn id="4" idx="3"/>
          </p:cNvCxnSpPr>
          <p:nvPr/>
        </p:nvCxnSpPr>
        <p:spPr bwMode="auto">
          <a:xfrm flipV="1">
            <a:off x="2561771" y="3662678"/>
            <a:ext cx="595085" cy="1"/>
          </a:xfrm>
          <a:prstGeom prst="straightConnector1">
            <a:avLst/>
          </a:prstGeom>
          <a:ln>
            <a:solidFill>
              <a:srgbClr val="987B6A"/>
            </a:solidFill>
            <a:prstDash val="dash"/>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Picture 2"/>
          <p:cNvPicPr>
            <a:picLocks noChangeAspect="1"/>
          </p:cNvPicPr>
          <p:nvPr/>
        </p:nvPicPr>
        <p:blipFill>
          <a:blip r:embed="rId2"/>
          <a:stretch/>
        </p:blipFill>
        <p:spPr bwMode="auto">
          <a:xfrm>
            <a:off x="723441" y="773330"/>
            <a:ext cx="5296359" cy="2301439"/>
          </a:xfrm>
          <a:prstGeom prst="rect">
            <a:avLst/>
          </a:prstGeom>
        </p:spPr>
      </p:pic>
      <p:sp>
        <p:nvSpPr>
          <p:cNvPr id="7" name="TextBox 6"/>
          <p:cNvSpPr txBox="1"/>
          <p:nvPr/>
        </p:nvSpPr>
        <p:spPr bwMode="auto">
          <a:xfrm>
            <a:off x="3124199" y="72570"/>
            <a:ext cx="289574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Sprint Backlog</a:t>
            </a:r>
            <a:endParaRPr/>
          </a:p>
        </p:txBody>
      </p:sp>
      <p:sp>
        <p:nvSpPr>
          <p:cNvPr id="2" name="TextBox 1"/>
          <p:cNvSpPr txBox="1"/>
          <p:nvPr/>
        </p:nvSpPr>
        <p:spPr bwMode="auto">
          <a:xfrm>
            <a:off x="3249929" y="2780714"/>
            <a:ext cx="4987433" cy="1584995"/>
          </a:xfrm>
          <a:prstGeom prst="rect">
            <a:avLst/>
          </a:prstGeom>
          <a:noFill/>
          <a:ln w="28575">
            <a:solidFill>
              <a:srgbClr val="5A725B"/>
            </a:solidFill>
            <a:prstDash val="sysDash"/>
          </a:ln>
        </p:spPr>
        <p:txBody>
          <a:bodyPr wrap="square" rtlCol="0">
            <a:spAutoFit/>
          </a:bodyPr>
          <a:lstStyle/>
          <a:p>
            <a:pPr algn="just">
              <a:defRPr/>
            </a:pPr>
            <a:r>
              <a:rPr lang="en-US">
                <a:latin typeface="Times New Roman"/>
                <a:cs typeface="Times New Roman"/>
              </a:rPr>
              <a:t>A plan is essentially a decomposition of each product backlog item in smaller work units that allow the developers to build an increment.</a:t>
            </a:r>
            <a:endParaRPr/>
          </a:p>
          <a:p>
            <a:pPr algn="just">
              <a:defRPr/>
            </a:pPr>
            <a:endParaRPr lang="en-US">
              <a:latin typeface="Times New Roman"/>
              <a:cs typeface="Times New Roman"/>
            </a:endParaRPr>
          </a:p>
          <a:p>
            <a:pPr algn="just">
              <a:defRPr/>
            </a:pPr>
            <a:r>
              <a:rPr lang="en-US">
                <a:latin typeface="Times New Roman"/>
                <a:cs typeface="Times New Roman"/>
              </a:rPr>
              <a:t>In practice, we often call the smaller units of work tasks. Many people learning Scrum quite often forget that a sprint backlog also contains a plan and the sprint goal, not just the selected items.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2179319" y="72570"/>
            <a:ext cx="478550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Sprint Scope vs. Sprint Goal</a:t>
            </a:r>
            <a:endParaRPr/>
          </a:p>
        </p:txBody>
      </p:sp>
      <p:pic>
        <p:nvPicPr>
          <p:cNvPr id="6" name="Picture 5" descr="A picture containing text, cartoon, screenshot, clipart&#10;&#10;Description automatically generated"/>
          <p:cNvPicPr>
            <a:picLocks noChangeAspect="1"/>
          </p:cNvPicPr>
          <p:nvPr/>
        </p:nvPicPr>
        <p:blipFill>
          <a:blip r:embed="rId2"/>
          <a:stretch/>
        </p:blipFill>
        <p:spPr bwMode="auto">
          <a:xfrm>
            <a:off x="1927861" y="1072499"/>
            <a:ext cx="5288278" cy="1647796"/>
          </a:xfrm>
          <a:prstGeom prst="rect">
            <a:avLst/>
          </a:prstGeom>
        </p:spPr>
      </p:pic>
      <p:sp>
        <p:nvSpPr>
          <p:cNvPr id="8" name="TextBox 7"/>
          <p:cNvSpPr txBox="1"/>
          <p:nvPr/>
        </p:nvSpPr>
        <p:spPr bwMode="auto">
          <a:xfrm>
            <a:off x="2278380" y="3197003"/>
            <a:ext cx="4937900" cy="944915"/>
          </a:xfrm>
          <a:prstGeom prst="rect">
            <a:avLst/>
          </a:prstGeom>
          <a:noFill/>
        </p:spPr>
        <p:txBody>
          <a:bodyPr wrap="square" rtlCol="0">
            <a:spAutoFit/>
          </a:bodyPr>
          <a:lstStyle/>
          <a:p>
            <a:pPr algn="just">
              <a:defRPr/>
            </a:pPr>
            <a:r>
              <a:rPr lang="en-US">
                <a:latin typeface="Times New Roman"/>
                <a:cs typeface="Times New Roman"/>
              </a:rPr>
              <a:t>The Scrum Guide refers to the scope of the sprint backlog.</a:t>
            </a:r>
            <a:endParaRPr/>
          </a:p>
          <a:p>
            <a:pPr algn="just">
              <a:defRPr/>
            </a:pPr>
            <a:endParaRPr lang="en-US">
              <a:latin typeface="Times New Roman"/>
              <a:cs typeface="Times New Roman"/>
            </a:endParaRPr>
          </a:p>
          <a:p>
            <a:pPr algn="just">
              <a:defRPr/>
            </a:pPr>
            <a:r>
              <a:rPr lang="en-US">
                <a:latin typeface="Times New Roman"/>
                <a:cs typeface="Times New Roman"/>
              </a:rPr>
              <a:t>What is that, and why can the scope be renegotiated, but the sprint goal remains the same?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grpSp>
        <p:nvGrpSpPr>
          <p:cNvPr id="5" name="Group 4"/>
          <p:cNvGrpSpPr/>
          <p:nvPr/>
        </p:nvGrpSpPr>
        <p:grpSpPr bwMode="auto">
          <a:xfrm>
            <a:off x="2141219" y="1121447"/>
            <a:ext cx="6339839" cy="3068244"/>
            <a:chOff x="0" y="0"/>
            <a:chExt cx="6339839" cy="3068244"/>
          </a:xfrm>
        </p:grpSpPr>
        <p:pic>
          <p:nvPicPr>
            <p:cNvPr id="3" name="Picture 2" descr="A screen shot of a cell phone&#10;&#10;Description automatically generated with low confidence"/>
            <p:cNvPicPr>
              <a:picLocks noChangeAspect="1"/>
            </p:cNvPicPr>
            <p:nvPr/>
          </p:nvPicPr>
          <p:blipFill>
            <a:blip r:embed="rId2"/>
            <a:stretch/>
          </p:blipFill>
          <p:spPr bwMode="auto">
            <a:xfrm>
              <a:off x="0" y="0"/>
              <a:ext cx="6339840" cy="3068244"/>
            </a:xfrm>
            <a:prstGeom prst="rect">
              <a:avLst/>
            </a:prstGeom>
          </p:spPr>
        </p:pic>
        <p:sp>
          <p:nvSpPr>
            <p:cNvPr id="4" name="TextBox 3"/>
            <p:cNvSpPr txBox="1"/>
            <p:nvPr/>
          </p:nvSpPr>
          <p:spPr bwMode="auto">
            <a:xfrm>
              <a:off x="2299267" y="1446491"/>
              <a:ext cx="424387" cy="365795"/>
            </a:xfrm>
            <a:prstGeom prst="rect">
              <a:avLst/>
            </a:prstGeom>
            <a:noFill/>
          </p:spPr>
          <p:txBody>
            <a:bodyPr wrap="none" rtlCol="0">
              <a:spAutoFit/>
            </a:bodyPr>
            <a:lstStyle/>
            <a:p>
              <a:pPr>
                <a:defRPr/>
              </a:pPr>
              <a:r>
                <a:rPr lang="en-US" sz="1800">
                  <a:latin typeface="Times New Roman"/>
                  <a:cs typeface="Times New Roman"/>
                </a:rPr>
                <a:t>So</a:t>
              </a:r>
              <a:endParaRPr/>
            </a:p>
          </p:txBody>
        </p:sp>
      </p:grpSp>
      <p:sp>
        <p:nvSpPr>
          <p:cNvPr id="7" name="TextBox 6"/>
          <p:cNvSpPr txBox="1"/>
          <p:nvPr/>
        </p:nvSpPr>
        <p:spPr bwMode="auto">
          <a:xfrm>
            <a:off x="2179319" y="72570"/>
            <a:ext cx="478550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Sprint Scope vs. Sprint Goal</a:t>
            </a:r>
            <a:endParaRPr/>
          </a:p>
        </p:txBody>
      </p:sp>
      <p:sp>
        <p:nvSpPr>
          <p:cNvPr id="8" name="TextBox 7"/>
          <p:cNvSpPr txBox="1"/>
          <p:nvPr/>
        </p:nvSpPr>
        <p:spPr bwMode="auto">
          <a:xfrm>
            <a:off x="5337624" y="1367610"/>
            <a:ext cx="3219099" cy="1371636"/>
          </a:xfrm>
          <a:prstGeom prst="rect">
            <a:avLst/>
          </a:prstGeom>
          <a:noFill/>
          <a:ln w="12700">
            <a:solidFill>
              <a:srgbClr val="F07167"/>
            </a:solidFill>
            <a:prstDash val="dash"/>
          </a:ln>
        </p:spPr>
        <p:txBody>
          <a:bodyPr wrap="square" rtlCol="0">
            <a:spAutoFit/>
          </a:bodyPr>
          <a:lstStyle/>
          <a:p>
            <a:pPr algn="just">
              <a:defRPr/>
            </a:pPr>
            <a:r>
              <a:rPr lang="en-US">
                <a:latin typeface="Times New Roman"/>
                <a:cs typeface="Times New Roman"/>
              </a:rPr>
              <a:t>Think about your upcoming weekend. For example, you want to clean your place on Saturday.</a:t>
            </a:r>
            <a:endParaRPr/>
          </a:p>
          <a:p>
            <a:pPr algn="just">
              <a:defRPr/>
            </a:pPr>
            <a:endParaRPr lang="en-US">
              <a:latin typeface="Times New Roman"/>
              <a:cs typeface="Times New Roman"/>
            </a:endParaRPr>
          </a:p>
          <a:p>
            <a:pPr algn="just">
              <a:defRPr/>
            </a:pPr>
            <a:r>
              <a:rPr lang="en-US">
                <a:latin typeface="Times New Roman"/>
                <a:cs typeface="Times New Roman"/>
              </a:rPr>
              <a:t>This is your goal; To have a clean place to live in for the next week.</a:t>
            </a:r>
            <a:endParaRPr/>
          </a:p>
        </p:txBody>
      </p:sp>
      <p:sp>
        <p:nvSpPr>
          <p:cNvPr id="9" name="TextBox 8"/>
          <p:cNvSpPr txBox="1"/>
          <p:nvPr/>
        </p:nvSpPr>
        <p:spPr bwMode="auto">
          <a:xfrm>
            <a:off x="128886" y="1875441"/>
            <a:ext cx="1699900" cy="1371636"/>
          </a:xfrm>
          <a:prstGeom prst="rect">
            <a:avLst/>
          </a:prstGeom>
          <a:noFill/>
          <a:ln w="12700">
            <a:solidFill>
              <a:srgbClr val="5A725B"/>
            </a:solidFill>
          </a:ln>
        </p:spPr>
        <p:txBody>
          <a:bodyPr wrap="square" rtlCol="0">
            <a:spAutoFit/>
          </a:bodyPr>
          <a:lstStyle/>
          <a:p>
            <a:pPr algn="just">
              <a:defRPr/>
            </a:pPr>
            <a:r>
              <a:rPr lang="en-US">
                <a:latin typeface="Times New Roman"/>
                <a:cs typeface="Times New Roman"/>
              </a:rPr>
              <a:t>The scope is the work that you want to do to reach this goal.</a:t>
            </a:r>
            <a:endParaRPr/>
          </a:p>
          <a:p>
            <a:pPr algn="just">
              <a:defRPr/>
            </a:pPr>
            <a:endParaRPr lang="en-US">
              <a:latin typeface="Times New Roman"/>
              <a:cs typeface="Times New Roman"/>
            </a:endParaRPr>
          </a:p>
          <a:p>
            <a:pPr algn="just">
              <a:defRPr/>
            </a:pPr>
            <a:r>
              <a:rPr lang="en-US">
                <a:latin typeface="Times New Roman"/>
                <a:cs typeface="Times New Roman"/>
              </a:rPr>
              <a:t>For Example:</a:t>
            </a:r>
            <a:endParaRPr/>
          </a:p>
        </p:txBody>
      </p:sp>
      <p:sp>
        <p:nvSpPr>
          <p:cNvPr id="10" name="Left Brace 9"/>
          <p:cNvSpPr/>
          <p:nvPr/>
        </p:nvSpPr>
        <p:spPr bwMode="auto">
          <a:xfrm>
            <a:off x="1942264" y="2525791"/>
            <a:ext cx="237055" cy="998220"/>
          </a:xfrm>
          <a:prstGeom prst="leftBrace">
            <a:avLst>
              <a:gd name="adj1" fmla="val 8333"/>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defRPr/>
            </a:pPr>
            <a:endParaRPr lang="en-US"/>
          </a:p>
        </p:txBody>
      </p:sp>
      <p:sp>
        <p:nvSpPr>
          <p:cNvPr id="12" name="TextBox 11"/>
          <p:cNvSpPr txBox="1"/>
          <p:nvPr/>
        </p:nvSpPr>
        <p:spPr bwMode="auto">
          <a:xfrm>
            <a:off x="5337624" y="3368453"/>
            <a:ext cx="3219099" cy="1158275"/>
          </a:xfrm>
          <a:prstGeom prst="rect">
            <a:avLst/>
          </a:prstGeom>
          <a:noFill/>
          <a:ln w="12700">
            <a:solidFill>
              <a:srgbClr val="3E98DA"/>
            </a:solidFill>
            <a:prstDash val="lgDash"/>
          </a:ln>
        </p:spPr>
        <p:txBody>
          <a:bodyPr wrap="square" rtlCol="0">
            <a:spAutoFit/>
          </a:bodyPr>
          <a:lstStyle/>
          <a:p>
            <a:pPr algn="just">
              <a:defRPr/>
            </a:pPr>
            <a:r>
              <a:rPr lang="en-US">
                <a:latin typeface="Times New Roman"/>
                <a:cs typeface="Times New Roman"/>
              </a:rPr>
              <a:t>By extent of the work, we mean while vacuuming, do you need to move the furniture, or can you keep it simple and leave the furniture as it is and vacuum in that way?</a:t>
            </a:r>
            <a:endParaRPr/>
          </a:p>
        </p:txBody>
      </p:sp>
      <p:sp>
        <p:nvSpPr>
          <p:cNvPr id="13" name="TextBox 12"/>
          <p:cNvSpPr txBox="1"/>
          <p:nvPr/>
        </p:nvSpPr>
        <p:spPr bwMode="auto">
          <a:xfrm>
            <a:off x="3845612" y="4350720"/>
            <a:ext cx="1220223" cy="304835"/>
          </a:xfrm>
          <a:prstGeom prst="rect">
            <a:avLst/>
          </a:prstGeom>
          <a:solidFill>
            <a:srgbClr val="8C2231"/>
          </a:solidFill>
        </p:spPr>
        <p:txBody>
          <a:bodyPr wrap="none" rtlCol="0">
            <a:spAutoFit/>
          </a:bodyPr>
          <a:lstStyle/>
          <a:p>
            <a:pPr>
              <a:defRPr/>
            </a:pPr>
            <a:r>
              <a:rPr lang="en-US" b="1">
                <a:solidFill>
                  <a:schemeClr val="tx2"/>
                </a:solidFill>
              </a:rPr>
              <a:t>Can Change</a:t>
            </a:r>
            <a:endParaRPr/>
          </a:p>
        </p:txBody>
      </p:sp>
      <p:cxnSp>
        <p:nvCxnSpPr>
          <p:cNvPr id="15" name="Connector: Elbow 14"/>
          <p:cNvCxnSpPr>
            <a:cxnSpLocks/>
            <a:endCxn id="13" idx="0"/>
          </p:cNvCxnSpPr>
          <p:nvPr/>
        </p:nvCxnSpPr>
        <p:spPr bwMode="auto">
          <a:xfrm rot="5400000">
            <a:off x="4044494" y="3655575"/>
            <a:ext cx="1110376" cy="279916"/>
          </a:xfrm>
          <a:prstGeom prst="bentConnector3">
            <a:avLst>
              <a:gd name="adj1" fmla="val 50000"/>
            </a:avLst>
          </a:prstGeom>
          <a:ln>
            <a:solidFill>
              <a:srgbClr val="8C2231"/>
            </a:solidFill>
            <a:tailEnd type="triangle"/>
          </a:ln>
        </p:spPr>
        <p:style>
          <a:lnRef idx="3">
            <a:schemeClr val="accent2"/>
          </a:lnRef>
          <a:fillRef idx="0">
            <a:schemeClr val="accent2"/>
          </a:fillRef>
          <a:effectRef idx="2">
            <a:schemeClr val="accent2"/>
          </a:effectRef>
          <a:fontRef idx="minor">
            <a:schemeClr val="tx1"/>
          </a:fontRef>
        </p:style>
      </p:cxnSp>
      <p:sp>
        <p:nvSpPr>
          <p:cNvPr id="16" name="TextBox 15"/>
          <p:cNvSpPr txBox="1"/>
          <p:nvPr/>
        </p:nvSpPr>
        <p:spPr bwMode="auto">
          <a:xfrm>
            <a:off x="4868809" y="885262"/>
            <a:ext cx="1714551" cy="304835"/>
          </a:xfrm>
          <a:prstGeom prst="rect">
            <a:avLst/>
          </a:prstGeom>
          <a:solidFill>
            <a:srgbClr val="FFD040"/>
          </a:solidFill>
        </p:spPr>
        <p:txBody>
          <a:bodyPr wrap="none" rtlCol="0">
            <a:spAutoFit/>
          </a:bodyPr>
          <a:lstStyle/>
          <a:p>
            <a:pPr>
              <a:defRPr/>
            </a:pPr>
            <a:r>
              <a:rPr lang="en-US" b="1"/>
              <a:t>Remain The Same</a:t>
            </a:r>
            <a:endParaRPr/>
          </a:p>
        </p:txBody>
      </p:sp>
      <p:cxnSp>
        <p:nvCxnSpPr>
          <p:cNvPr id="20" name="Connector: Curved 19"/>
          <p:cNvCxnSpPr>
            <a:cxnSpLocks/>
          </p:cNvCxnSpPr>
          <p:nvPr/>
        </p:nvCxnSpPr>
        <p:spPr bwMode="auto">
          <a:xfrm rot="5400000" flipH="1" flipV="1">
            <a:off x="4749235" y="1312615"/>
            <a:ext cx="490980" cy="251830"/>
          </a:xfrm>
          <a:prstGeom prst="curvedConnector3">
            <a:avLst>
              <a:gd name="adj1" fmla="val 50000"/>
            </a:avLst>
          </a:prstGeom>
          <a:ln>
            <a:solidFill>
              <a:srgbClr val="D2A000"/>
            </a:solidFill>
            <a:headEnd type="triangle"/>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4" name="Picture 13" descr="A picture containing text, screenshot, font, line&#10;&#10;Description automatically generated"/>
          <p:cNvPicPr>
            <a:picLocks noChangeAspect="1"/>
          </p:cNvPicPr>
          <p:nvPr/>
        </p:nvPicPr>
        <p:blipFill>
          <a:blip r:embed="rId2"/>
          <a:stretch/>
        </p:blipFill>
        <p:spPr bwMode="auto">
          <a:xfrm>
            <a:off x="2179320" y="2374791"/>
            <a:ext cx="6339840" cy="2317482"/>
          </a:xfrm>
          <a:prstGeom prst="rect">
            <a:avLst/>
          </a:prstGeom>
        </p:spPr>
      </p:pic>
      <p:sp>
        <p:nvSpPr>
          <p:cNvPr id="7" name="TextBox 6"/>
          <p:cNvSpPr txBox="1"/>
          <p:nvPr/>
        </p:nvSpPr>
        <p:spPr bwMode="auto">
          <a:xfrm>
            <a:off x="2179319" y="72570"/>
            <a:ext cx="478550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Sprint Scope vs. Sprint Goal</a:t>
            </a:r>
            <a:endParaRPr/>
          </a:p>
        </p:txBody>
      </p:sp>
      <p:sp>
        <p:nvSpPr>
          <p:cNvPr id="6" name="TextBox 5"/>
          <p:cNvSpPr txBox="1"/>
          <p:nvPr/>
        </p:nvSpPr>
        <p:spPr bwMode="auto">
          <a:xfrm>
            <a:off x="182880" y="905976"/>
            <a:ext cx="3406284" cy="1584995"/>
          </a:xfrm>
          <a:prstGeom prst="rect">
            <a:avLst/>
          </a:prstGeom>
          <a:noFill/>
          <a:ln w="19050">
            <a:solidFill>
              <a:srgbClr val="8C2231"/>
            </a:solidFill>
            <a:prstDash val="dash"/>
          </a:ln>
        </p:spPr>
        <p:txBody>
          <a:bodyPr wrap="square">
            <a:spAutoFit/>
          </a:bodyPr>
          <a:lstStyle/>
          <a:p>
            <a:pPr algn="just">
              <a:defRPr/>
            </a:pPr>
            <a:r>
              <a:rPr lang="en-US" b="0" i="0">
                <a:solidFill>
                  <a:srgbClr val="1C1D1F"/>
                </a:solidFill>
                <a:latin typeface="Udemy Sans"/>
              </a:rPr>
              <a:t>In Scrum, the sprint scope represents the functionality that will be developed during the sprint. </a:t>
            </a:r>
            <a:endParaRPr/>
          </a:p>
          <a:p>
            <a:pPr algn="just">
              <a:defRPr/>
            </a:pPr>
            <a:endParaRPr lang="en-US">
              <a:solidFill>
                <a:srgbClr val="1C1D1F"/>
              </a:solidFill>
              <a:latin typeface="Udemy Sans"/>
            </a:endParaRPr>
          </a:p>
          <a:p>
            <a:pPr algn="just">
              <a:defRPr/>
            </a:pPr>
            <a:r>
              <a:rPr lang="en-US" b="0" i="0">
                <a:solidFill>
                  <a:srgbClr val="1C1D1F"/>
                </a:solidFill>
                <a:latin typeface="Udemy Sans"/>
              </a:rPr>
              <a:t>The scope of the sprint backlog is the amount of work selected by the developers.</a:t>
            </a:r>
            <a:endParaRPr/>
          </a:p>
        </p:txBody>
      </p:sp>
      <p:cxnSp>
        <p:nvCxnSpPr>
          <p:cNvPr id="26" name="Connector: Elbow 25"/>
          <p:cNvCxnSpPr>
            <a:cxnSpLocks/>
            <a:stCxn id="6" idx="2"/>
            <a:endCxn id="14" idx="1"/>
          </p:cNvCxnSpPr>
          <p:nvPr/>
        </p:nvCxnSpPr>
        <p:spPr bwMode="auto">
          <a:xfrm rot="16199999" flipH="1">
            <a:off x="1411355" y="2765567"/>
            <a:ext cx="1242560" cy="293370"/>
          </a:xfrm>
          <a:prstGeom prst="bentConnector2">
            <a:avLst/>
          </a:prstGeom>
          <a:ln>
            <a:prstDash val="dash"/>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2179319" y="72570"/>
            <a:ext cx="478550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Sprint Scope vs. Sprint Goal</a:t>
            </a:r>
            <a:endParaRPr/>
          </a:p>
        </p:txBody>
      </p:sp>
      <p:sp>
        <p:nvSpPr>
          <p:cNvPr id="4" name="TextBox 3"/>
          <p:cNvSpPr txBox="1"/>
          <p:nvPr/>
        </p:nvSpPr>
        <p:spPr bwMode="auto">
          <a:xfrm>
            <a:off x="4099559" y="785752"/>
            <a:ext cx="4953143" cy="3718595"/>
          </a:xfrm>
          <a:prstGeom prst="rect">
            <a:avLst/>
          </a:prstGeom>
          <a:noFill/>
        </p:spPr>
        <p:txBody>
          <a:bodyPr wrap="square" rtlCol="0">
            <a:spAutoFit/>
          </a:bodyPr>
          <a:lstStyle/>
          <a:p>
            <a:pPr algn="just">
              <a:defRPr/>
            </a:pPr>
            <a:r>
              <a:rPr lang="en-US">
                <a:latin typeface="Times New Roman"/>
                <a:cs typeface="Times New Roman"/>
              </a:rPr>
              <a:t>Scrum will not do miracles.</a:t>
            </a:r>
            <a:endParaRPr/>
          </a:p>
          <a:p>
            <a:pPr algn="just">
              <a:defRPr/>
            </a:pPr>
            <a:endParaRPr lang="en-US">
              <a:latin typeface="Times New Roman"/>
              <a:cs typeface="Times New Roman"/>
            </a:endParaRPr>
          </a:p>
          <a:p>
            <a:pPr algn="just">
              <a:defRPr/>
            </a:pPr>
            <a:r>
              <a:rPr lang="en-US">
                <a:latin typeface="Times New Roman"/>
                <a:cs typeface="Times New Roman"/>
              </a:rPr>
              <a:t>However, with the time available, the developers will try to stay focused and do their best to reach the sprint goal.</a:t>
            </a:r>
            <a:endParaRPr/>
          </a:p>
          <a:p>
            <a:pPr algn="just">
              <a:defRPr/>
            </a:pPr>
            <a:endParaRPr lang="en-US">
              <a:latin typeface="Times New Roman"/>
              <a:cs typeface="Times New Roman"/>
            </a:endParaRPr>
          </a:p>
          <a:p>
            <a:pPr algn="just">
              <a:defRPr/>
            </a:pPr>
            <a:r>
              <a:rPr lang="en-US">
                <a:latin typeface="Times New Roman"/>
                <a:cs typeface="Times New Roman"/>
              </a:rPr>
              <a:t>The scope renegotiation with the product owner can happen anytime. The idea is to meet the sprint goal while making some compromises, usually in terms of features, never on quality.</a:t>
            </a:r>
            <a:endParaRPr/>
          </a:p>
          <a:p>
            <a:pPr algn="just">
              <a:defRPr/>
            </a:pPr>
            <a:endParaRPr lang="en-US">
              <a:latin typeface="Times New Roman"/>
              <a:cs typeface="Times New Roman"/>
            </a:endParaRPr>
          </a:p>
          <a:p>
            <a:pPr algn="just">
              <a:defRPr/>
            </a:pPr>
            <a:r>
              <a:rPr lang="en-US">
                <a:latin typeface="Times New Roman"/>
                <a:cs typeface="Times New Roman"/>
              </a:rPr>
              <a:t>In this process, the product owner and the developers decide which is the best course of action. Some items in the sprint backlog may not directly contribute to reaching the sprint goal.</a:t>
            </a:r>
            <a:endParaRPr/>
          </a:p>
          <a:p>
            <a:pPr algn="just">
              <a:defRPr/>
            </a:pPr>
            <a:endParaRPr lang="en-US">
              <a:latin typeface="Times New Roman"/>
              <a:cs typeface="Times New Roman"/>
            </a:endParaRPr>
          </a:p>
          <a:p>
            <a:pPr algn="just">
              <a:defRPr/>
            </a:pPr>
            <a:r>
              <a:rPr lang="en-US">
                <a:latin typeface="Times New Roman"/>
                <a:cs typeface="Times New Roman"/>
              </a:rPr>
              <a:t>Others can be simplified. Items can even be replaced with other items from the product backlog.</a:t>
            </a:r>
            <a:endParaRPr/>
          </a:p>
          <a:p>
            <a:pPr algn="just">
              <a:defRPr/>
            </a:pPr>
            <a:endParaRPr lang="en-US">
              <a:latin typeface="Times New Roman"/>
              <a:cs typeface="Times New Roman"/>
            </a:endParaRPr>
          </a:p>
          <a:p>
            <a:pPr algn="just">
              <a:defRPr/>
            </a:pPr>
            <a:r>
              <a:rPr lang="en-US">
                <a:latin typeface="Times New Roman"/>
                <a:cs typeface="Times New Roman"/>
              </a:rPr>
              <a:t>Anything is possible as long as the sprint goal is not endangered.</a:t>
            </a:r>
            <a:endParaRPr/>
          </a:p>
        </p:txBody>
      </p:sp>
      <p:pic>
        <p:nvPicPr>
          <p:cNvPr id="9" name="Picture 8" descr="A picture containing text, cartoon, screenshot, illustration&#10;&#10;Description automatically generated"/>
          <p:cNvPicPr>
            <a:picLocks noChangeAspect="1"/>
          </p:cNvPicPr>
          <p:nvPr/>
        </p:nvPicPr>
        <p:blipFill>
          <a:blip r:embed="rId2"/>
          <a:stretch/>
        </p:blipFill>
        <p:spPr bwMode="auto">
          <a:xfrm>
            <a:off x="91440" y="1363980"/>
            <a:ext cx="4008120" cy="214276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523999" y="72570"/>
            <a:ext cx="609614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Increment &amp; Definition of Done</a:t>
            </a:r>
            <a:endParaRPr/>
          </a:p>
        </p:txBody>
      </p:sp>
      <p:grpSp>
        <p:nvGrpSpPr>
          <p:cNvPr id="8" name="Group 7"/>
          <p:cNvGrpSpPr/>
          <p:nvPr/>
        </p:nvGrpSpPr>
        <p:grpSpPr bwMode="auto">
          <a:xfrm>
            <a:off x="1399003" y="785752"/>
            <a:ext cx="6864151" cy="3571993"/>
            <a:chOff x="0" y="0"/>
            <a:chExt cx="6864151" cy="3571993"/>
          </a:xfrm>
        </p:grpSpPr>
        <p:pic>
          <p:nvPicPr>
            <p:cNvPr id="3" name="Picture 2" descr="A picture containing text, screenshot, person, clothing&#10;&#10;Description automatically generated"/>
            <p:cNvPicPr>
              <a:picLocks noChangeAspect="1"/>
            </p:cNvPicPr>
            <p:nvPr/>
          </p:nvPicPr>
          <p:blipFill>
            <a:blip r:embed="rId2"/>
            <a:stretch/>
          </p:blipFill>
          <p:spPr bwMode="auto">
            <a:xfrm>
              <a:off x="0" y="0"/>
              <a:ext cx="6864152" cy="3571994"/>
            </a:xfrm>
            <a:prstGeom prst="rect">
              <a:avLst/>
            </a:prstGeom>
          </p:spPr>
        </p:pic>
        <p:sp>
          <p:nvSpPr>
            <p:cNvPr id="6" name="TextBox 5"/>
            <p:cNvSpPr txBox="1"/>
            <p:nvPr/>
          </p:nvSpPr>
          <p:spPr bwMode="auto">
            <a:xfrm>
              <a:off x="2010211" y="1653926"/>
              <a:ext cx="1604887" cy="822995"/>
            </a:xfrm>
            <a:prstGeom prst="rect">
              <a:avLst/>
            </a:prstGeom>
            <a:noFill/>
          </p:spPr>
          <p:txBody>
            <a:bodyPr wrap="square">
              <a:spAutoFit/>
            </a:bodyPr>
            <a:lstStyle/>
            <a:p>
              <a:pPr algn="ctr">
                <a:defRPr/>
              </a:pPr>
              <a:r>
                <a:rPr lang="en-US" sz="1200">
                  <a:latin typeface="Times New Roman"/>
                  <a:cs typeface="Times New Roman"/>
                </a:rPr>
                <a:t>You can view it like a building block placed on top of all previous work completed</a:t>
              </a:r>
              <a:endParaRPr lang="en-US" sz="1200"/>
            </a:p>
          </p:txBody>
        </p:sp>
      </p:grpSp>
      <p:sp>
        <p:nvSpPr>
          <p:cNvPr id="4" name="TextBox 3"/>
          <p:cNvSpPr txBox="1"/>
          <p:nvPr/>
        </p:nvSpPr>
        <p:spPr bwMode="auto">
          <a:xfrm>
            <a:off x="156943" y="3378157"/>
            <a:ext cx="1604887" cy="1158275"/>
          </a:xfrm>
          <a:prstGeom prst="rect">
            <a:avLst/>
          </a:prstGeom>
          <a:noFill/>
        </p:spPr>
        <p:txBody>
          <a:bodyPr wrap="square" rtlCol="0">
            <a:spAutoFit/>
          </a:bodyPr>
          <a:lstStyle/>
          <a:p>
            <a:pPr algn="ctr">
              <a:defRPr/>
            </a:pPr>
            <a:r>
              <a:rPr lang="en-US">
                <a:latin typeface="Times New Roman"/>
                <a:cs typeface="Times New Roman"/>
              </a:rPr>
              <a:t>The developers work to deliver at least new product increment with each sprint.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523999" y="72570"/>
            <a:ext cx="609614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Increment &amp; Definition of Done</a:t>
            </a:r>
            <a:endParaRPr/>
          </a:p>
        </p:txBody>
      </p:sp>
      <p:sp>
        <p:nvSpPr>
          <p:cNvPr id="5" name="TextBox 4"/>
          <p:cNvSpPr txBox="1"/>
          <p:nvPr/>
        </p:nvSpPr>
        <p:spPr bwMode="auto">
          <a:xfrm>
            <a:off x="4830859" y="1314117"/>
            <a:ext cx="3894183" cy="1584995"/>
          </a:xfrm>
          <a:prstGeom prst="rect">
            <a:avLst/>
          </a:prstGeom>
          <a:noFill/>
        </p:spPr>
        <p:txBody>
          <a:bodyPr wrap="square">
            <a:spAutoFit/>
          </a:bodyPr>
          <a:lstStyle/>
          <a:p>
            <a:pPr algn="just">
              <a:defRPr/>
            </a:pPr>
            <a:r>
              <a:rPr lang="en-US" b="0" i="0">
                <a:solidFill>
                  <a:srgbClr val="1C1D1F"/>
                </a:solidFill>
                <a:latin typeface="Udemy Sans"/>
              </a:rPr>
              <a:t>When a product backlog item or increment is considered complete or done, everybody must understand what done means. </a:t>
            </a:r>
            <a:endParaRPr/>
          </a:p>
          <a:p>
            <a:pPr algn="just">
              <a:defRPr/>
            </a:pPr>
            <a:endParaRPr lang="en-US">
              <a:solidFill>
                <a:srgbClr val="1C1D1F"/>
              </a:solidFill>
              <a:latin typeface="Udemy Sans"/>
            </a:endParaRPr>
          </a:p>
          <a:p>
            <a:pPr algn="just">
              <a:defRPr/>
            </a:pPr>
            <a:r>
              <a:rPr lang="en-US" b="0" i="0">
                <a:solidFill>
                  <a:srgbClr val="1C1D1F"/>
                </a:solidFill>
                <a:latin typeface="Udemy Sans"/>
              </a:rPr>
              <a:t>Sometimes the organization may define quality standards and those need to be followed at a minimum. </a:t>
            </a:r>
            <a:endParaRPr/>
          </a:p>
        </p:txBody>
      </p:sp>
      <p:sp>
        <p:nvSpPr>
          <p:cNvPr id="10" name="TextBox 9"/>
          <p:cNvSpPr txBox="1"/>
          <p:nvPr/>
        </p:nvSpPr>
        <p:spPr bwMode="auto">
          <a:xfrm>
            <a:off x="4830859" y="2940384"/>
            <a:ext cx="3894183" cy="1584995"/>
          </a:xfrm>
          <a:prstGeom prst="rect">
            <a:avLst/>
          </a:prstGeom>
          <a:noFill/>
        </p:spPr>
        <p:txBody>
          <a:bodyPr wrap="square">
            <a:spAutoFit/>
          </a:bodyPr>
          <a:lstStyle/>
          <a:p>
            <a:pPr algn="just">
              <a:defRPr/>
            </a:pPr>
            <a:r>
              <a:rPr lang="en-US" b="0" i="0">
                <a:solidFill>
                  <a:srgbClr val="1C1D1F"/>
                </a:solidFill>
                <a:latin typeface="Udemy Sans"/>
              </a:rPr>
              <a:t>The scrum team should create a definition of done which can be used to assess if the work performed is following the agreed quality criteria. </a:t>
            </a:r>
            <a:endParaRPr/>
          </a:p>
          <a:p>
            <a:pPr algn="just">
              <a:defRPr/>
            </a:pPr>
            <a:endParaRPr lang="en-US">
              <a:solidFill>
                <a:srgbClr val="1C1D1F"/>
              </a:solidFill>
              <a:latin typeface="Udemy Sans"/>
            </a:endParaRPr>
          </a:p>
          <a:p>
            <a:pPr algn="just">
              <a:defRPr/>
            </a:pPr>
            <a:r>
              <a:rPr lang="en-US" b="0" i="0">
                <a:solidFill>
                  <a:srgbClr val="1C1D1F"/>
                </a:solidFill>
                <a:latin typeface="Udemy Sans"/>
              </a:rPr>
              <a:t>Try to remember that the definition of done is mostly about quality.</a:t>
            </a:r>
            <a:endParaRPr/>
          </a:p>
        </p:txBody>
      </p:sp>
      <p:pic>
        <p:nvPicPr>
          <p:cNvPr id="12" name="Picture 11" descr="A picture containing text, screenshot, font, line&#10;&#10;Description automatically generated"/>
          <p:cNvPicPr>
            <a:picLocks noChangeAspect="1"/>
          </p:cNvPicPr>
          <p:nvPr/>
        </p:nvPicPr>
        <p:blipFill>
          <a:blip r:embed="rId2"/>
          <a:stretch/>
        </p:blipFill>
        <p:spPr bwMode="auto">
          <a:xfrm>
            <a:off x="419100" y="1651220"/>
            <a:ext cx="4267200" cy="182605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523999" y="72570"/>
            <a:ext cx="6096143" cy="94491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Increment &amp; Definition of Done: Example</a:t>
            </a:r>
            <a:endParaRPr/>
          </a:p>
        </p:txBody>
      </p:sp>
      <p:sp>
        <p:nvSpPr>
          <p:cNvPr id="5" name="TextBox 4"/>
          <p:cNvSpPr txBox="1"/>
          <p:nvPr/>
        </p:nvSpPr>
        <p:spPr bwMode="auto">
          <a:xfrm>
            <a:off x="197899" y="873205"/>
            <a:ext cx="3642723" cy="4145315"/>
          </a:xfrm>
          <a:prstGeom prst="rect">
            <a:avLst/>
          </a:prstGeom>
          <a:noFill/>
        </p:spPr>
        <p:txBody>
          <a:bodyPr wrap="square">
            <a:spAutoFit/>
          </a:bodyPr>
          <a:lstStyle/>
          <a:p>
            <a:pPr algn="just">
              <a:defRPr/>
            </a:pPr>
            <a:r>
              <a:rPr lang="en-US" b="0" i="0">
                <a:solidFill>
                  <a:srgbClr val="1C1D1F"/>
                </a:solidFill>
                <a:latin typeface="Udemy Sans"/>
              </a:rPr>
              <a:t>Let's assume Jack and Mary would define some minimum requirements for any of their products.</a:t>
            </a:r>
            <a:endParaRPr/>
          </a:p>
          <a:p>
            <a:pPr algn="just">
              <a:defRPr/>
            </a:pPr>
            <a:endParaRPr lang="en-US" b="0" i="0">
              <a:solidFill>
                <a:srgbClr val="1C1D1F"/>
              </a:solidFill>
              <a:latin typeface="Udemy Sans"/>
            </a:endParaRPr>
          </a:p>
          <a:p>
            <a:pPr algn="just">
              <a:defRPr/>
            </a:pPr>
            <a:r>
              <a:rPr lang="en-US" b="0" i="0">
                <a:solidFill>
                  <a:srgbClr val="1C1D1F"/>
                </a:solidFill>
                <a:latin typeface="Udemy Sans"/>
              </a:rPr>
              <a:t>For example, contains only organic ingredients.</a:t>
            </a:r>
            <a:endParaRPr/>
          </a:p>
          <a:p>
            <a:pPr algn="just">
              <a:defRPr/>
            </a:pPr>
            <a:endParaRPr lang="en-US" b="0" i="0">
              <a:solidFill>
                <a:srgbClr val="1C1D1F"/>
              </a:solidFill>
              <a:latin typeface="Udemy Sans"/>
            </a:endParaRPr>
          </a:p>
          <a:p>
            <a:pPr marL="285750" indent="-285750" algn="just">
              <a:buFont typeface="Wingdings"/>
              <a:buChar char="ü"/>
              <a:defRPr/>
            </a:pPr>
            <a:r>
              <a:rPr lang="en-US" b="0" i="0">
                <a:solidFill>
                  <a:srgbClr val="1C1D1F"/>
                </a:solidFill>
                <a:latin typeface="Udemy Sans"/>
              </a:rPr>
              <a:t>Raw materials come from small independent farms.</a:t>
            </a:r>
            <a:endParaRPr/>
          </a:p>
          <a:p>
            <a:pPr marL="285750" indent="-285750" algn="just">
              <a:buFont typeface="Wingdings"/>
              <a:buChar char="ü"/>
              <a:defRPr/>
            </a:pPr>
            <a:endParaRPr lang="en-US" b="0" i="0">
              <a:solidFill>
                <a:srgbClr val="1C1D1F"/>
              </a:solidFill>
              <a:latin typeface="Udemy Sans"/>
            </a:endParaRPr>
          </a:p>
          <a:p>
            <a:pPr marL="285750" indent="-285750" algn="just">
              <a:buFont typeface="Wingdings"/>
              <a:buChar char="ü"/>
              <a:defRPr/>
            </a:pPr>
            <a:r>
              <a:rPr lang="en-US" b="0" i="0">
                <a:solidFill>
                  <a:srgbClr val="1C1D1F"/>
                </a:solidFill>
                <a:latin typeface="Udemy Sans"/>
              </a:rPr>
              <a:t>The logo of Jack and Mary must be visible on the product.</a:t>
            </a:r>
            <a:endParaRPr/>
          </a:p>
          <a:p>
            <a:pPr marL="285750" indent="-285750" algn="just">
              <a:buFont typeface="Wingdings"/>
              <a:buChar char="ü"/>
              <a:defRPr/>
            </a:pPr>
            <a:endParaRPr lang="en-US" b="0" i="0">
              <a:solidFill>
                <a:srgbClr val="1C1D1F"/>
              </a:solidFill>
              <a:latin typeface="Udemy Sans"/>
            </a:endParaRPr>
          </a:p>
          <a:p>
            <a:pPr marL="285750" indent="-285750" algn="just">
              <a:buFont typeface="Wingdings"/>
              <a:buChar char="ü"/>
              <a:defRPr/>
            </a:pPr>
            <a:r>
              <a:rPr lang="en-US" b="0" i="0">
                <a:solidFill>
                  <a:srgbClr val="1C1D1F"/>
                </a:solidFill>
                <a:latin typeface="Udemy Sans"/>
              </a:rPr>
              <a:t>The product label must indicate the number of calories, sugar contents, and so on.</a:t>
            </a:r>
            <a:endParaRPr/>
          </a:p>
          <a:p>
            <a:pPr marL="285750" indent="-285750" algn="just">
              <a:buFont typeface="Wingdings"/>
              <a:buChar char="ü"/>
              <a:defRPr/>
            </a:pPr>
            <a:endParaRPr lang="en-US" b="0" i="0">
              <a:solidFill>
                <a:srgbClr val="1C1D1F"/>
              </a:solidFill>
              <a:latin typeface="Udemy Sans"/>
            </a:endParaRPr>
          </a:p>
          <a:p>
            <a:pPr marL="285750" indent="-285750" algn="just">
              <a:buFont typeface="Wingdings"/>
              <a:buChar char="ü"/>
              <a:defRPr/>
            </a:pPr>
            <a:r>
              <a:rPr lang="en-US" b="0" i="0">
                <a:solidFill>
                  <a:srgbClr val="1C1D1F"/>
                </a:solidFill>
                <a:latin typeface="Udemy Sans"/>
              </a:rPr>
              <a:t>Conforms with health and safety standards. </a:t>
            </a:r>
            <a:endParaRPr/>
          </a:p>
        </p:txBody>
      </p:sp>
      <p:sp>
        <p:nvSpPr>
          <p:cNvPr id="3" name="TextBox 2"/>
          <p:cNvSpPr txBox="1"/>
          <p:nvPr/>
        </p:nvSpPr>
        <p:spPr bwMode="auto">
          <a:xfrm>
            <a:off x="4229100" y="3059605"/>
            <a:ext cx="4572144" cy="1158275"/>
          </a:xfrm>
          <a:prstGeom prst="rect">
            <a:avLst/>
          </a:prstGeom>
          <a:noFill/>
        </p:spPr>
        <p:txBody>
          <a:bodyPr wrap="square">
            <a:spAutoFit/>
          </a:bodyPr>
          <a:lstStyle/>
          <a:p>
            <a:pPr algn="ctr">
              <a:defRPr/>
            </a:pPr>
            <a:r>
              <a:rPr lang="en-US" b="0" i="0">
                <a:solidFill>
                  <a:srgbClr val="1C1D1F"/>
                </a:solidFill>
                <a:latin typeface="Udemy Sans"/>
              </a:rPr>
              <a:t>So, if you create a new and improved strawberry jam with less sugar but you don't label it properly.</a:t>
            </a:r>
            <a:endParaRPr/>
          </a:p>
          <a:p>
            <a:pPr algn="ctr">
              <a:defRPr/>
            </a:pPr>
            <a:endParaRPr lang="en-US" b="0" i="0">
              <a:solidFill>
                <a:srgbClr val="1C1D1F"/>
              </a:solidFill>
              <a:latin typeface="Udemy Sans"/>
            </a:endParaRPr>
          </a:p>
          <a:p>
            <a:pPr algn="ctr">
              <a:defRPr/>
            </a:pPr>
            <a:r>
              <a:rPr lang="en-US" b="0" i="0">
                <a:solidFill>
                  <a:srgbClr val="1C1D1F"/>
                </a:solidFill>
                <a:latin typeface="Udemy Sans"/>
              </a:rPr>
              <a:t>It is not done; it is incomplete as you cannot sell it to the customers.</a:t>
            </a:r>
            <a:endParaRPr/>
          </a:p>
        </p:txBody>
      </p:sp>
      <p:pic>
        <p:nvPicPr>
          <p:cNvPr id="6" name="Picture 5" descr="A picture containing text, cartoon, graphic design, clipart&#10;&#10;Description automatically generated"/>
          <p:cNvPicPr>
            <a:picLocks noChangeAspect="1"/>
          </p:cNvPicPr>
          <p:nvPr/>
        </p:nvPicPr>
        <p:blipFill>
          <a:blip r:embed="rId2"/>
          <a:stretch/>
        </p:blipFill>
        <p:spPr bwMode="auto">
          <a:xfrm>
            <a:off x="3840480" y="1832756"/>
            <a:ext cx="5182040" cy="116753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523999" y="72570"/>
            <a:ext cx="609614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Increment &amp; Definition of Done</a:t>
            </a:r>
            <a:endParaRPr/>
          </a:p>
        </p:txBody>
      </p:sp>
      <p:pic>
        <p:nvPicPr>
          <p:cNvPr id="2" name="Picture 1"/>
          <p:cNvPicPr>
            <a:picLocks noChangeAspect="1"/>
          </p:cNvPicPr>
          <p:nvPr/>
        </p:nvPicPr>
        <p:blipFill>
          <a:blip r:embed="rId2"/>
          <a:stretch/>
        </p:blipFill>
        <p:spPr bwMode="auto">
          <a:xfrm>
            <a:off x="1257300" y="638847"/>
            <a:ext cx="6629400" cy="386580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196339" y="72570"/>
            <a:ext cx="675146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When is the Definition of Done created?</a:t>
            </a:r>
            <a:endParaRPr/>
          </a:p>
        </p:txBody>
      </p:sp>
      <p:sp>
        <p:nvSpPr>
          <p:cNvPr id="3" name="TextBox 2"/>
          <p:cNvSpPr txBox="1"/>
          <p:nvPr/>
        </p:nvSpPr>
        <p:spPr bwMode="auto">
          <a:xfrm>
            <a:off x="4358639" y="723899"/>
            <a:ext cx="4671203" cy="3931955"/>
          </a:xfrm>
          <a:prstGeom prst="rect">
            <a:avLst/>
          </a:prstGeom>
          <a:noFill/>
        </p:spPr>
        <p:txBody>
          <a:bodyPr wrap="square" rtlCol="0">
            <a:spAutoFit/>
          </a:bodyPr>
          <a:lstStyle/>
          <a:p>
            <a:pPr algn="just">
              <a:defRPr/>
            </a:pPr>
            <a:r>
              <a:rPr lang="en-US">
                <a:latin typeface="Times New Roman"/>
                <a:cs typeface="Times New Roman"/>
              </a:rPr>
              <a:t>Essentially, whenever you wish.</a:t>
            </a:r>
            <a:endParaRPr/>
          </a:p>
          <a:p>
            <a:pPr algn="just">
              <a:defRPr/>
            </a:pPr>
            <a:endParaRPr lang="en-US">
              <a:latin typeface="Times New Roman"/>
              <a:cs typeface="Times New Roman"/>
            </a:endParaRPr>
          </a:p>
          <a:p>
            <a:pPr algn="just">
              <a:defRPr/>
            </a:pPr>
            <a:r>
              <a:rPr lang="en-US">
                <a:latin typeface="Times New Roman"/>
                <a:cs typeface="Times New Roman"/>
              </a:rPr>
              <a:t>As long as you don't break any Scrum rules. The main requirement from the Scrum Guide is that there must be a Definition of Done during the Sprint Planning event.</a:t>
            </a:r>
            <a:endParaRPr/>
          </a:p>
          <a:p>
            <a:pPr algn="just">
              <a:defRPr/>
            </a:pPr>
            <a:endParaRPr lang="en-US">
              <a:latin typeface="Times New Roman"/>
              <a:cs typeface="Times New Roman"/>
            </a:endParaRPr>
          </a:p>
          <a:p>
            <a:pPr algn="just">
              <a:defRPr/>
            </a:pPr>
            <a:r>
              <a:rPr lang="en-US">
                <a:latin typeface="Times New Roman"/>
                <a:cs typeface="Times New Roman"/>
              </a:rPr>
              <a:t>Often, people think that everything needs to happen in one of the Scrum events. And this is not accurate.</a:t>
            </a:r>
            <a:endParaRPr/>
          </a:p>
          <a:p>
            <a:pPr algn="just">
              <a:defRPr/>
            </a:pPr>
            <a:endParaRPr lang="en-US">
              <a:latin typeface="Times New Roman"/>
              <a:cs typeface="Times New Roman"/>
            </a:endParaRPr>
          </a:p>
          <a:p>
            <a:pPr algn="just">
              <a:defRPr/>
            </a:pPr>
            <a:r>
              <a:rPr lang="en-US">
                <a:latin typeface="Times New Roman"/>
                <a:cs typeface="Times New Roman"/>
              </a:rPr>
              <a:t>The Scrum Team can also have other meetings. This is not prohibited by Scrum. Nothing prevents the Scrum Team from defining the first version of the Definition of Done before the First Sprint begins.</a:t>
            </a:r>
            <a:endParaRPr/>
          </a:p>
          <a:p>
            <a:pPr algn="just">
              <a:defRPr/>
            </a:pPr>
            <a:endParaRPr lang="en-US">
              <a:latin typeface="Times New Roman"/>
              <a:cs typeface="Times New Roman"/>
            </a:endParaRPr>
          </a:p>
          <a:p>
            <a:pPr algn="just">
              <a:defRPr/>
            </a:pPr>
            <a:r>
              <a:rPr lang="en-US">
                <a:latin typeface="Times New Roman"/>
                <a:cs typeface="Times New Roman"/>
              </a:rPr>
              <a:t>The initial Definition of Done is not perfect or final. The Scrum Team can adopt it in the upcoming Sprint. The best opportunity to do so is at the end of the Sprint, during the Sprint Retrospective meeting.</a:t>
            </a:r>
            <a:endParaRPr/>
          </a:p>
        </p:txBody>
      </p:sp>
      <p:pic>
        <p:nvPicPr>
          <p:cNvPr id="10" name="Picture 9" descr="A group of people standing in a line&#10;&#10;Description automatically generated with low confidence"/>
          <p:cNvPicPr>
            <a:picLocks noChangeAspect="1"/>
          </p:cNvPicPr>
          <p:nvPr/>
        </p:nvPicPr>
        <p:blipFill>
          <a:blip r:embed="rId2"/>
          <a:stretch/>
        </p:blipFill>
        <p:spPr bwMode="auto">
          <a:xfrm>
            <a:off x="561166" y="723900"/>
            <a:ext cx="3647788" cy="2247900"/>
          </a:xfrm>
          <a:prstGeom prst="rect">
            <a:avLst/>
          </a:prstGeom>
        </p:spPr>
      </p:pic>
      <p:pic>
        <p:nvPicPr>
          <p:cNvPr id="12" name="Picture 11" descr="A diagram of a scrum guide&#10;&#10;Description automatically generated"/>
          <p:cNvPicPr>
            <a:picLocks noChangeAspect="1"/>
          </p:cNvPicPr>
          <p:nvPr/>
        </p:nvPicPr>
        <p:blipFill>
          <a:blip r:embed="rId3"/>
          <a:stretch/>
        </p:blipFill>
        <p:spPr bwMode="auto">
          <a:xfrm>
            <a:off x="1417320" y="2971800"/>
            <a:ext cx="1600200" cy="17811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3822435" y="65344"/>
            <a:ext cx="1482933" cy="518195"/>
          </a:xfrm>
          <a:prstGeom prst="rect">
            <a:avLst/>
          </a:prstGeom>
          <a:noFill/>
        </p:spPr>
        <p:txBody>
          <a:bodyPr wrap="none" rtlCol="0">
            <a:spAutoFit/>
          </a:bodyPr>
          <a:lstStyle/>
          <a:p>
            <a:pPr>
              <a:defRPr/>
            </a:pPr>
            <a:r>
              <a:rPr lang="en-US" sz="2800" b="1">
                <a:solidFill>
                  <a:schemeClr val="accent1">
                    <a:lumMod val="75000"/>
                  </a:schemeClr>
                </a:solidFill>
                <a:latin typeface="Open Sans Light"/>
                <a:ea typeface="Open Sans Light"/>
                <a:cs typeface="Open Sans Light"/>
              </a:rPr>
              <a:t>Artifacts</a:t>
            </a:r>
            <a:endParaRPr/>
          </a:p>
        </p:txBody>
      </p:sp>
      <p:grpSp>
        <p:nvGrpSpPr>
          <p:cNvPr id="14" name="Group 13"/>
          <p:cNvGrpSpPr/>
          <p:nvPr/>
        </p:nvGrpSpPr>
        <p:grpSpPr bwMode="auto">
          <a:xfrm>
            <a:off x="734409" y="588565"/>
            <a:ext cx="7911812" cy="3318330"/>
            <a:chOff x="937609" y="912584"/>
            <a:chExt cx="7911812" cy="3318330"/>
          </a:xfrm>
        </p:grpSpPr>
        <p:pic>
          <p:nvPicPr>
            <p:cNvPr id="5" name="Picture 4" descr="A picture containing text, cartoon, font&#10;&#10;Description automatically generated"/>
            <p:cNvPicPr>
              <a:picLocks noChangeAspect="1"/>
            </p:cNvPicPr>
            <p:nvPr/>
          </p:nvPicPr>
          <p:blipFill>
            <a:blip r:embed="rId2"/>
            <a:stretch/>
          </p:blipFill>
          <p:spPr bwMode="auto">
            <a:xfrm>
              <a:off x="937609" y="912584"/>
              <a:ext cx="5769652" cy="3318330"/>
            </a:xfrm>
            <a:prstGeom prst="rect">
              <a:avLst/>
            </a:prstGeom>
          </p:spPr>
        </p:pic>
        <p:pic>
          <p:nvPicPr>
            <p:cNvPr id="9" name="Picture 8" descr="A black text on a white background&#10;&#10;Description automatically generated with medium confidence"/>
            <p:cNvPicPr>
              <a:picLocks noChangeAspect="1"/>
            </p:cNvPicPr>
            <p:nvPr/>
          </p:nvPicPr>
          <p:blipFill>
            <a:blip r:embed="rId3"/>
            <a:stretch/>
          </p:blipFill>
          <p:spPr bwMode="auto">
            <a:xfrm>
              <a:off x="6640287" y="1459519"/>
              <a:ext cx="2155146" cy="424690"/>
            </a:xfrm>
            <a:prstGeom prst="rect">
              <a:avLst/>
            </a:prstGeom>
          </p:spPr>
        </p:pic>
        <p:pic>
          <p:nvPicPr>
            <p:cNvPr id="11" name="Picture 10" descr="A black text on a white background&#10;&#10;Description automatically generated with medium confidence"/>
            <p:cNvPicPr>
              <a:picLocks noChangeAspect="1"/>
            </p:cNvPicPr>
            <p:nvPr/>
          </p:nvPicPr>
          <p:blipFill>
            <a:blip r:embed="rId4"/>
            <a:stretch/>
          </p:blipFill>
          <p:spPr bwMode="auto">
            <a:xfrm>
              <a:off x="6640287" y="2300457"/>
              <a:ext cx="2040246" cy="404140"/>
            </a:xfrm>
            <a:prstGeom prst="rect">
              <a:avLst/>
            </a:prstGeom>
          </p:spPr>
        </p:pic>
        <p:pic>
          <p:nvPicPr>
            <p:cNvPr id="13" name="Picture 12" descr="A black text on a white background&#10;&#10;Description automatically generated with medium confidence"/>
            <p:cNvPicPr>
              <a:picLocks noChangeAspect="1"/>
            </p:cNvPicPr>
            <p:nvPr/>
          </p:nvPicPr>
          <p:blipFill>
            <a:blip r:embed="rId5"/>
            <a:stretch/>
          </p:blipFill>
          <p:spPr bwMode="auto">
            <a:xfrm>
              <a:off x="6707260" y="3259292"/>
              <a:ext cx="2142160" cy="44434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 name="Picture 3" descr="A screenshot of a computer&#10;&#10;Description automatically generated with low confidence"/>
          <p:cNvPicPr>
            <a:picLocks noChangeAspect="1"/>
          </p:cNvPicPr>
          <p:nvPr/>
        </p:nvPicPr>
        <p:blipFill>
          <a:blip r:embed="rId2"/>
          <a:stretch/>
        </p:blipFill>
        <p:spPr bwMode="auto">
          <a:xfrm>
            <a:off x="807721" y="796087"/>
            <a:ext cx="4145278" cy="3840886"/>
          </a:xfrm>
          <a:prstGeom prst="rect">
            <a:avLst/>
          </a:prstGeom>
        </p:spPr>
      </p:pic>
      <p:sp>
        <p:nvSpPr>
          <p:cNvPr id="7" name="TextBox 6"/>
          <p:cNvSpPr txBox="1"/>
          <p:nvPr/>
        </p:nvSpPr>
        <p:spPr bwMode="auto">
          <a:xfrm>
            <a:off x="1196339" y="72570"/>
            <a:ext cx="675146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Definition of Done vs. Acceptance criteria</a:t>
            </a:r>
            <a:endParaRPr/>
          </a:p>
        </p:txBody>
      </p:sp>
      <p:sp>
        <p:nvSpPr>
          <p:cNvPr id="3" name="TextBox 2"/>
          <p:cNvSpPr txBox="1"/>
          <p:nvPr/>
        </p:nvSpPr>
        <p:spPr bwMode="auto">
          <a:xfrm>
            <a:off x="5021579" y="1269979"/>
            <a:ext cx="4008263" cy="3078515"/>
          </a:xfrm>
          <a:prstGeom prst="rect">
            <a:avLst/>
          </a:prstGeom>
          <a:noFill/>
        </p:spPr>
        <p:txBody>
          <a:bodyPr wrap="square" rtlCol="0">
            <a:spAutoFit/>
          </a:bodyPr>
          <a:lstStyle/>
          <a:p>
            <a:pPr algn="just">
              <a:defRPr/>
            </a:pPr>
            <a:r>
              <a:rPr lang="en-US">
                <a:latin typeface="Times New Roman"/>
                <a:cs typeface="Times New Roman"/>
              </a:rPr>
              <a:t>You can notice the definition of done is very general, makes no reference to a particular functionality.</a:t>
            </a:r>
            <a:endParaRPr/>
          </a:p>
          <a:p>
            <a:pPr algn="just">
              <a:defRPr/>
            </a:pPr>
            <a:endParaRPr lang="en-US">
              <a:latin typeface="Times New Roman"/>
              <a:cs typeface="Times New Roman"/>
            </a:endParaRPr>
          </a:p>
          <a:p>
            <a:pPr algn="just">
              <a:defRPr/>
            </a:pPr>
            <a:r>
              <a:rPr lang="en-US">
                <a:latin typeface="Times New Roman"/>
                <a:cs typeface="Times New Roman"/>
              </a:rPr>
              <a:t>If you go ahead and remove the title of the document, you may not even know what kind of a product this is referring to.</a:t>
            </a:r>
            <a:endParaRPr/>
          </a:p>
          <a:p>
            <a:pPr algn="just">
              <a:defRPr/>
            </a:pPr>
            <a:endParaRPr lang="en-US">
              <a:latin typeface="Times New Roman"/>
              <a:cs typeface="Times New Roman"/>
            </a:endParaRPr>
          </a:p>
          <a:p>
            <a:pPr algn="just">
              <a:defRPr/>
            </a:pPr>
            <a:r>
              <a:rPr lang="en-US">
                <a:latin typeface="Times New Roman"/>
                <a:cs typeface="Times New Roman"/>
              </a:rPr>
              <a:t>The definition of done tends to be more technical. Talk about </a:t>
            </a:r>
            <a:endParaRPr/>
          </a:p>
          <a:p>
            <a:pPr algn="just">
              <a:defRPr/>
            </a:pPr>
            <a:endParaRPr lang="en-US">
              <a:latin typeface="Times New Roman"/>
              <a:cs typeface="Times New Roman"/>
            </a:endParaRPr>
          </a:p>
          <a:p>
            <a:pPr marL="285750" indent="-285750" algn="just">
              <a:buFont typeface="Wingdings"/>
              <a:buChar char="ü"/>
              <a:defRPr/>
            </a:pPr>
            <a:r>
              <a:rPr lang="en-US">
                <a:latin typeface="Times New Roman"/>
                <a:cs typeface="Times New Roman"/>
              </a:rPr>
              <a:t>code quality, </a:t>
            </a:r>
            <a:endParaRPr/>
          </a:p>
          <a:p>
            <a:pPr marL="285750" indent="-285750" algn="just">
              <a:buFont typeface="Wingdings"/>
              <a:buChar char="ü"/>
              <a:defRPr/>
            </a:pPr>
            <a:r>
              <a:rPr lang="en-US">
                <a:latin typeface="Times New Roman"/>
                <a:cs typeface="Times New Roman"/>
              </a:rPr>
              <a:t>code coverage, </a:t>
            </a:r>
            <a:endParaRPr/>
          </a:p>
          <a:p>
            <a:pPr marL="285750" indent="-285750" algn="just">
              <a:buFont typeface="Wingdings"/>
              <a:buChar char="ü"/>
              <a:defRPr/>
            </a:pPr>
            <a:r>
              <a:rPr lang="en-US">
                <a:latin typeface="Times New Roman"/>
                <a:cs typeface="Times New Roman"/>
              </a:rPr>
              <a:t>security best practices, </a:t>
            </a:r>
            <a:endParaRPr/>
          </a:p>
          <a:p>
            <a:pPr marL="285750" indent="-285750" algn="just">
              <a:buFont typeface="Wingdings"/>
              <a:buChar char="ü"/>
              <a:defRPr/>
            </a:pPr>
            <a:r>
              <a:rPr lang="en-US">
                <a:latin typeface="Times New Roman"/>
                <a:cs typeface="Times New Roman"/>
              </a:rPr>
              <a:t>how many code reviews are needed, and so on.</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196339" y="72570"/>
            <a:ext cx="675146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Definition of Done vs. Acceptance criteria</a:t>
            </a:r>
            <a:endParaRPr/>
          </a:p>
        </p:txBody>
      </p:sp>
      <p:sp>
        <p:nvSpPr>
          <p:cNvPr id="3" name="TextBox 2"/>
          <p:cNvSpPr txBox="1"/>
          <p:nvPr/>
        </p:nvSpPr>
        <p:spPr bwMode="auto">
          <a:xfrm>
            <a:off x="4663440" y="1102339"/>
            <a:ext cx="3284362" cy="1584995"/>
          </a:xfrm>
          <a:prstGeom prst="rect">
            <a:avLst/>
          </a:prstGeom>
          <a:noFill/>
        </p:spPr>
        <p:txBody>
          <a:bodyPr wrap="square" rtlCol="0">
            <a:spAutoFit/>
          </a:bodyPr>
          <a:lstStyle/>
          <a:p>
            <a:pPr algn="just">
              <a:defRPr/>
            </a:pPr>
            <a:r>
              <a:rPr lang="en-US">
                <a:latin typeface="Times New Roman"/>
                <a:cs typeface="Times New Roman"/>
              </a:rPr>
              <a:t>On the other hand, acceptance criteria are specific to a particular item.</a:t>
            </a:r>
            <a:endParaRPr/>
          </a:p>
          <a:p>
            <a:pPr algn="just">
              <a:defRPr/>
            </a:pPr>
            <a:endParaRPr lang="en-US">
              <a:latin typeface="Times New Roman"/>
              <a:cs typeface="Times New Roman"/>
            </a:endParaRPr>
          </a:p>
          <a:p>
            <a:pPr algn="just">
              <a:defRPr/>
            </a:pPr>
            <a:r>
              <a:rPr lang="en-US">
                <a:latin typeface="Times New Roman"/>
                <a:cs typeface="Times New Roman"/>
              </a:rPr>
              <a:t>The acceptance criteria tries to describe when an item is complete. Mostly from a functional perspective. This is a way to complement the user story.</a:t>
            </a:r>
            <a:endParaRPr/>
          </a:p>
        </p:txBody>
      </p:sp>
      <p:pic>
        <p:nvPicPr>
          <p:cNvPr id="5" name="Picture 4" descr="A screenshot of a computer&#10;&#10;Description automatically generated with low confidence"/>
          <p:cNvPicPr>
            <a:picLocks noChangeAspect="1"/>
          </p:cNvPicPr>
          <p:nvPr/>
        </p:nvPicPr>
        <p:blipFill>
          <a:blip r:embed="rId2"/>
          <a:stretch/>
        </p:blipFill>
        <p:spPr bwMode="auto">
          <a:xfrm>
            <a:off x="1473786" y="647700"/>
            <a:ext cx="3098214" cy="3848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 name="Picture 3" descr="A picture containing text, illustration&#10;&#10;Description automatically generated"/>
          <p:cNvPicPr>
            <a:picLocks noChangeAspect="1"/>
          </p:cNvPicPr>
          <p:nvPr/>
        </p:nvPicPr>
        <p:blipFill>
          <a:blip r:embed="rId2"/>
          <a:stretch/>
        </p:blipFill>
        <p:spPr bwMode="auto">
          <a:xfrm>
            <a:off x="1623060" y="255843"/>
            <a:ext cx="5897880" cy="438797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 name="Picture 3" descr="A picture containing cartoon, clipart, design&#10;&#10;Description automatically generated"/>
          <p:cNvPicPr>
            <a:picLocks noChangeAspect="1"/>
          </p:cNvPicPr>
          <p:nvPr/>
        </p:nvPicPr>
        <p:blipFill>
          <a:blip r:embed="rId2"/>
          <a:stretch/>
        </p:blipFill>
        <p:spPr bwMode="auto">
          <a:xfrm>
            <a:off x="518160" y="772828"/>
            <a:ext cx="4861560" cy="2191282"/>
          </a:xfrm>
          <a:prstGeom prst="rect">
            <a:avLst/>
          </a:prstGeom>
        </p:spPr>
      </p:pic>
      <p:sp>
        <p:nvSpPr>
          <p:cNvPr id="7" name="TextBox 6"/>
          <p:cNvSpPr txBox="1"/>
          <p:nvPr/>
        </p:nvSpPr>
        <p:spPr bwMode="auto">
          <a:xfrm>
            <a:off x="1196339" y="72570"/>
            <a:ext cx="675146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What is an epic?</a:t>
            </a:r>
            <a:endParaRPr/>
          </a:p>
        </p:txBody>
      </p:sp>
      <p:sp>
        <p:nvSpPr>
          <p:cNvPr id="3" name="TextBox 2"/>
          <p:cNvSpPr txBox="1"/>
          <p:nvPr/>
        </p:nvSpPr>
        <p:spPr bwMode="auto">
          <a:xfrm>
            <a:off x="5212080" y="1402198"/>
            <a:ext cx="3284362" cy="1158275"/>
          </a:xfrm>
          <a:prstGeom prst="rect">
            <a:avLst/>
          </a:prstGeom>
          <a:noFill/>
        </p:spPr>
        <p:txBody>
          <a:bodyPr wrap="square" rtlCol="0">
            <a:spAutoFit/>
          </a:bodyPr>
          <a:lstStyle/>
          <a:p>
            <a:pPr algn="just">
              <a:defRPr/>
            </a:pPr>
            <a:r>
              <a:rPr lang="en-US">
                <a:latin typeface="Times New Roman"/>
                <a:cs typeface="Times New Roman"/>
              </a:rPr>
              <a:t>An epic is some large body of work that we want to do.</a:t>
            </a:r>
            <a:endParaRPr/>
          </a:p>
          <a:p>
            <a:pPr algn="just">
              <a:defRPr/>
            </a:pPr>
            <a:endParaRPr lang="en-US">
              <a:latin typeface="Times New Roman"/>
              <a:cs typeface="Times New Roman"/>
            </a:endParaRPr>
          </a:p>
          <a:p>
            <a:pPr algn="just">
              <a:defRPr/>
            </a:pPr>
            <a:r>
              <a:rPr lang="en-US">
                <a:latin typeface="Times New Roman"/>
                <a:cs typeface="Times New Roman"/>
              </a:rPr>
              <a:t>As the name may suggest, it is significant in size and does not fit in a single sprint.</a:t>
            </a:r>
            <a:endParaRPr/>
          </a:p>
        </p:txBody>
      </p:sp>
      <p:sp>
        <p:nvSpPr>
          <p:cNvPr id="6" name="TextBox 5"/>
          <p:cNvSpPr txBox="1"/>
          <p:nvPr/>
        </p:nvSpPr>
        <p:spPr bwMode="auto">
          <a:xfrm>
            <a:off x="5379719" y="3548481"/>
            <a:ext cx="3284362" cy="944915"/>
          </a:xfrm>
          <a:prstGeom prst="rect">
            <a:avLst/>
          </a:prstGeom>
          <a:noFill/>
        </p:spPr>
        <p:txBody>
          <a:bodyPr wrap="square" rtlCol="0">
            <a:spAutoFit/>
          </a:bodyPr>
          <a:lstStyle/>
          <a:p>
            <a:pPr algn="just">
              <a:defRPr/>
            </a:pPr>
            <a:r>
              <a:rPr lang="en-US">
                <a:latin typeface="Times New Roman"/>
                <a:cs typeface="Times New Roman"/>
              </a:rPr>
              <a:t>Let's imagine that </a:t>
            </a:r>
            <a:r>
              <a:rPr lang="en-US" b="1">
                <a:solidFill>
                  <a:srgbClr val="FFD040"/>
                </a:solidFill>
                <a:latin typeface="Times New Roman"/>
                <a:cs typeface="Times New Roman"/>
              </a:rPr>
              <a:t>amazon.com</a:t>
            </a:r>
            <a:r>
              <a:rPr lang="en-US">
                <a:latin typeface="Times New Roman"/>
                <a:cs typeface="Times New Roman"/>
              </a:rPr>
              <a:t> wants to do a UI redesign.</a:t>
            </a:r>
            <a:endParaRPr/>
          </a:p>
          <a:p>
            <a:pPr algn="just">
              <a:defRPr/>
            </a:pPr>
            <a:endParaRPr lang="en-US">
              <a:latin typeface="Times New Roman"/>
              <a:cs typeface="Times New Roman"/>
            </a:endParaRPr>
          </a:p>
          <a:p>
            <a:pPr algn="just">
              <a:defRPr/>
            </a:pPr>
            <a:r>
              <a:rPr lang="en-US">
                <a:latin typeface="Times New Roman"/>
                <a:cs typeface="Times New Roman"/>
              </a:rPr>
              <a:t>That's an epic.</a:t>
            </a:r>
            <a:endParaRPr/>
          </a:p>
        </p:txBody>
      </p:sp>
      <p:pic>
        <p:nvPicPr>
          <p:cNvPr id="9" name="Picture 8" descr="A picture containing text, website, web page, software&#10;&#10;Description automatically generated"/>
          <p:cNvPicPr>
            <a:picLocks noChangeAspect="1"/>
          </p:cNvPicPr>
          <p:nvPr/>
        </p:nvPicPr>
        <p:blipFill>
          <a:blip r:embed="rId3"/>
          <a:stretch/>
        </p:blipFill>
        <p:spPr bwMode="auto">
          <a:xfrm>
            <a:off x="1295400" y="3141146"/>
            <a:ext cx="3749040" cy="151296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196339" y="72570"/>
            <a:ext cx="675146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What is an epic?</a:t>
            </a:r>
            <a:endParaRPr/>
          </a:p>
        </p:txBody>
      </p:sp>
      <p:sp>
        <p:nvSpPr>
          <p:cNvPr id="3" name="TextBox 2"/>
          <p:cNvSpPr txBox="1"/>
          <p:nvPr/>
        </p:nvSpPr>
        <p:spPr bwMode="auto">
          <a:xfrm>
            <a:off x="4518660" y="1402198"/>
            <a:ext cx="3977784" cy="2438435"/>
          </a:xfrm>
          <a:prstGeom prst="rect">
            <a:avLst/>
          </a:prstGeom>
          <a:noFill/>
        </p:spPr>
        <p:txBody>
          <a:bodyPr wrap="square" rtlCol="0">
            <a:spAutoFit/>
          </a:bodyPr>
          <a:lstStyle/>
          <a:p>
            <a:pPr algn="just">
              <a:defRPr/>
            </a:pPr>
            <a:r>
              <a:rPr lang="en-US">
                <a:latin typeface="Times New Roman"/>
                <a:cs typeface="Times New Roman"/>
              </a:rPr>
              <a:t>By having conversations with the developers, a product owner can get early feedback and understand if a particular feature is an epic.</a:t>
            </a:r>
            <a:endParaRPr/>
          </a:p>
          <a:p>
            <a:pPr algn="just">
              <a:defRPr/>
            </a:pPr>
            <a:endParaRPr lang="en-US">
              <a:latin typeface="Times New Roman"/>
              <a:cs typeface="Times New Roman"/>
            </a:endParaRPr>
          </a:p>
          <a:p>
            <a:pPr algn="just">
              <a:defRPr/>
            </a:pPr>
            <a:r>
              <a:rPr lang="en-US">
                <a:latin typeface="Times New Roman"/>
                <a:cs typeface="Times New Roman"/>
              </a:rPr>
              <a:t>Meaning, it is really big, and we need a few sprints to do it, or just a regular story that can be done in a sprint without much effort.</a:t>
            </a:r>
            <a:endParaRPr/>
          </a:p>
          <a:p>
            <a:pPr algn="just">
              <a:defRPr/>
            </a:pPr>
            <a:endParaRPr lang="en-US">
              <a:latin typeface="Times New Roman"/>
              <a:cs typeface="Times New Roman"/>
            </a:endParaRPr>
          </a:p>
          <a:p>
            <a:pPr algn="just">
              <a:defRPr/>
            </a:pPr>
            <a:r>
              <a:rPr lang="en-US">
                <a:latin typeface="Times New Roman"/>
                <a:cs typeface="Times New Roman"/>
              </a:rPr>
              <a:t>Since we can't pull an epic into a sprint, what we want to do is to break it down into multiple user stories.</a:t>
            </a:r>
            <a:endParaRPr/>
          </a:p>
        </p:txBody>
      </p:sp>
      <p:pic>
        <p:nvPicPr>
          <p:cNvPr id="10" name="Picture 9" descr="A picture containing screenshot, clipart, design&#10;&#10;Description automatically generated"/>
          <p:cNvPicPr>
            <a:picLocks noChangeAspect="1"/>
          </p:cNvPicPr>
          <p:nvPr/>
        </p:nvPicPr>
        <p:blipFill>
          <a:blip r:embed="rId2"/>
          <a:stretch/>
        </p:blipFill>
        <p:spPr bwMode="auto">
          <a:xfrm>
            <a:off x="457200" y="948636"/>
            <a:ext cx="3855720" cy="35662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196339" y="72570"/>
            <a:ext cx="675146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What is an epic?</a:t>
            </a:r>
            <a:endParaRPr/>
          </a:p>
        </p:txBody>
      </p:sp>
      <p:sp>
        <p:nvSpPr>
          <p:cNvPr id="3" name="TextBox 2"/>
          <p:cNvSpPr txBox="1"/>
          <p:nvPr/>
        </p:nvSpPr>
        <p:spPr bwMode="auto">
          <a:xfrm>
            <a:off x="106680" y="1133973"/>
            <a:ext cx="2331864" cy="1584995"/>
          </a:xfrm>
          <a:prstGeom prst="rect">
            <a:avLst/>
          </a:prstGeom>
          <a:noFill/>
        </p:spPr>
        <p:txBody>
          <a:bodyPr wrap="square" rtlCol="0">
            <a:spAutoFit/>
          </a:bodyPr>
          <a:lstStyle/>
          <a:p>
            <a:pPr algn="just">
              <a:defRPr/>
            </a:pPr>
            <a:r>
              <a:rPr lang="en-US">
                <a:latin typeface="Times New Roman"/>
                <a:cs typeface="Times New Roman"/>
              </a:rPr>
              <a:t>In Jira, there are multiple ways to create an epic.</a:t>
            </a:r>
            <a:endParaRPr/>
          </a:p>
          <a:p>
            <a:pPr algn="just">
              <a:defRPr/>
            </a:pPr>
            <a:endParaRPr lang="en-US">
              <a:latin typeface="Times New Roman"/>
              <a:cs typeface="Times New Roman"/>
            </a:endParaRPr>
          </a:p>
          <a:p>
            <a:pPr algn="just">
              <a:defRPr/>
            </a:pPr>
            <a:r>
              <a:rPr lang="en-US">
                <a:latin typeface="Times New Roman"/>
                <a:cs typeface="Times New Roman"/>
              </a:rPr>
              <a:t>From the backlog view, you can simply enable the epics view, and by clicking the plus sign create an epic.</a:t>
            </a:r>
            <a:endParaRPr/>
          </a:p>
        </p:txBody>
      </p:sp>
      <p:pic>
        <p:nvPicPr>
          <p:cNvPr id="4" name="Picture 3"/>
          <p:cNvPicPr>
            <a:picLocks noChangeAspect="1"/>
          </p:cNvPicPr>
          <p:nvPr/>
        </p:nvPicPr>
        <p:blipFill>
          <a:blip r:embed="rId2"/>
          <a:stretch/>
        </p:blipFill>
        <p:spPr bwMode="auto">
          <a:xfrm>
            <a:off x="2524127" y="1133974"/>
            <a:ext cx="6513192" cy="2872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 name="Picture 1"/>
          <p:cNvPicPr>
            <a:picLocks noChangeAspect="1"/>
          </p:cNvPicPr>
          <p:nvPr/>
        </p:nvPicPr>
        <p:blipFill>
          <a:blip r:embed="rId2"/>
          <a:stretch/>
        </p:blipFill>
        <p:spPr bwMode="auto">
          <a:xfrm>
            <a:off x="670559" y="1133974"/>
            <a:ext cx="7802882" cy="3457352"/>
          </a:xfrm>
          <a:prstGeom prst="rect">
            <a:avLst/>
          </a:prstGeom>
        </p:spPr>
      </p:pic>
      <p:sp>
        <p:nvSpPr>
          <p:cNvPr id="7" name="TextBox 6"/>
          <p:cNvSpPr txBox="1"/>
          <p:nvPr/>
        </p:nvSpPr>
        <p:spPr bwMode="auto">
          <a:xfrm>
            <a:off x="1196339" y="72570"/>
            <a:ext cx="6751463"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What is an epic?</a:t>
            </a:r>
            <a:endParaRPr/>
          </a:p>
        </p:txBody>
      </p:sp>
      <p:sp>
        <p:nvSpPr>
          <p:cNvPr id="3" name="TextBox 2"/>
          <p:cNvSpPr txBox="1"/>
          <p:nvPr/>
        </p:nvSpPr>
        <p:spPr bwMode="auto">
          <a:xfrm>
            <a:off x="2769869" y="1537833"/>
            <a:ext cx="3604402" cy="822995"/>
          </a:xfrm>
          <a:prstGeom prst="rect">
            <a:avLst/>
          </a:prstGeom>
          <a:solidFill>
            <a:schemeClr val="bg2">
              <a:lumMod val="10000"/>
              <a:lumOff val="90000"/>
            </a:schemeClr>
          </a:solidFill>
        </p:spPr>
        <p:txBody>
          <a:bodyPr wrap="square" rtlCol="0">
            <a:spAutoFit/>
          </a:bodyPr>
          <a:lstStyle/>
          <a:p>
            <a:pPr algn="just">
              <a:defRPr/>
            </a:pPr>
            <a:r>
              <a:rPr lang="en-US" sz="2400">
                <a:latin typeface="Times New Roman"/>
                <a:cs typeface="Times New Roman"/>
              </a:rPr>
              <a:t>Give it a name and provide a short description.</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3822435" y="65344"/>
            <a:ext cx="1482933" cy="518195"/>
          </a:xfrm>
          <a:prstGeom prst="rect">
            <a:avLst/>
          </a:prstGeom>
          <a:noFill/>
        </p:spPr>
        <p:txBody>
          <a:bodyPr wrap="none" rtlCol="0">
            <a:spAutoFit/>
          </a:bodyPr>
          <a:lstStyle/>
          <a:p>
            <a:pPr>
              <a:defRPr/>
            </a:pPr>
            <a:r>
              <a:rPr lang="en-US" sz="2800" b="1">
                <a:solidFill>
                  <a:schemeClr val="accent1">
                    <a:lumMod val="75000"/>
                  </a:schemeClr>
                </a:solidFill>
                <a:latin typeface="Open Sans Light"/>
                <a:ea typeface="Open Sans Light"/>
                <a:cs typeface="Open Sans Light"/>
              </a:rPr>
              <a:t>Artifacts</a:t>
            </a:r>
            <a:endParaRPr/>
          </a:p>
        </p:txBody>
      </p:sp>
      <p:pic>
        <p:nvPicPr>
          <p:cNvPr id="3" name="Picture 2" descr="A group of people standing in front of a scrum&#10;&#10;Description automatically generated with medium confidence"/>
          <p:cNvPicPr>
            <a:picLocks noChangeAspect="1"/>
          </p:cNvPicPr>
          <p:nvPr/>
        </p:nvPicPr>
        <p:blipFill>
          <a:blip r:embed="rId2"/>
          <a:stretch/>
        </p:blipFill>
        <p:spPr bwMode="auto">
          <a:xfrm>
            <a:off x="1207615" y="622269"/>
            <a:ext cx="6728768" cy="3898962"/>
          </a:xfrm>
          <a:prstGeom prst="rect">
            <a:avLst/>
          </a:prstGeom>
        </p:spPr>
      </p:pic>
      <p:sp>
        <p:nvSpPr>
          <p:cNvPr id="4" name="TextBox 3"/>
          <p:cNvSpPr txBox="1"/>
          <p:nvPr/>
        </p:nvSpPr>
        <p:spPr bwMode="auto">
          <a:xfrm>
            <a:off x="6945782" y="2894479"/>
            <a:ext cx="1719386" cy="731556"/>
          </a:xfrm>
          <a:custGeom>
            <a:avLst/>
            <a:gdLst>
              <a:gd name="connsiteX0" fmla="*/ 0 w 1719243"/>
              <a:gd name="connsiteY0" fmla="*/ 0 h 738664"/>
              <a:gd name="connsiteX1" fmla="*/ 607466 w 1719243"/>
              <a:gd name="connsiteY1" fmla="*/ 0 h 738664"/>
              <a:gd name="connsiteX2" fmla="*/ 1180547 w 1719243"/>
              <a:gd name="connsiteY2" fmla="*/ 0 h 738664"/>
              <a:gd name="connsiteX3" fmla="*/ 1719243 w 1719243"/>
              <a:gd name="connsiteY3" fmla="*/ 0 h 738664"/>
              <a:gd name="connsiteX4" fmla="*/ 1719243 w 1719243"/>
              <a:gd name="connsiteY4" fmla="*/ 347172 h 738664"/>
              <a:gd name="connsiteX5" fmla="*/ 1719243 w 1719243"/>
              <a:gd name="connsiteY5" fmla="*/ 738664 h 738664"/>
              <a:gd name="connsiteX6" fmla="*/ 1128970 w 1719243"/>
              <a:gd name="connsiteY6" fmla="*/ 738664 h 738664"/>
              <a:gd name="connsiteX7" fmla="*/ 521504 w 1719243"/>
              <a:gd name="connsiteY7" fmla="*/ 738664 h 738664"/>
              <a:gd name="connsiteX8" fmla="*/ 0 w 1719243"/>
              <a:gd name="connsiteY8" fmla="*/ 738664 h 738664"/>
              <a:gd name="connsiteX9" fmla="*/ 0 w 1719243"/>
              <a:gd name="connsiteY9" fmla="*/ 384105 h 738664"/>
              <a:gd name="connsiteX10" fmla="*/ 0 w 1719243"/>
              <a:gd name="connsiteY10"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243" h="738664" fill="norm" stroke="1" extrusionOk="0">
                <a:moveTo>
                  <a:pt x="0" y="0"/>
                </a:moveTo>
                <a:cubicBezTo>
                  <a:pt x="264191" y="-3597"/>
                  <a:pt x="405836" y="38235"/>
                  <a:pt x="607466" y="0"/>
                </a:cubicBezTo>
                <a:cubicBezTo>
                  <a:pt x="809096" y="-38235"/>
                  <a:pt x="1017216" y="38028"/>
                  <a:pt x="1180547" y="0"/>
                </a:cubicBezTo>
                <a:cubicBezTo>
                  <a:pt x="1343878" y="-38028"/>
                  <a:pt x="1483465" y="31869"/>
                  <a:pt x="1719243" y="0"/>
                </a:cubicBezTo>
                <a:cubicBezTo>
                  <a:pt x="1740615" y="84807"/>
                  <a:pt x="1695365" y="225625"/>
                  <a:pt x="1719243" y="347172"/>
                </a:cubicBezTo>
                <a:cubicBezTo>
                  <a:pt x="1743121" y="468719"/>
                  <a:pt x="1709109" y="575222"/>
                  <a:pt x="1719243" y="738664"/>
                </a:cubicBezTo>
                <a:cubicBezTo>
                  <a:pt x="1509212" y="769794"/>
                  <a:pt x="1340846" y="721561"/>
                  <a:pt x="1128970" y="738664"/>
                </a:cubicBezTo>
                <a:cubicBezTo>
                  <a:pt x="917094" y="755767"/>
                  <a:pt x="702763" y="673064"/>
                  <a:pt x="521504" y="738664"/>
                </a:cubicBezTo>
                <a:cubicBezTo>
                  <a:pt x="340245" y="804264"/>
                  <a:pt x="146612" y="727013"/>
                  <a:pt x="0" y="738664"/>
                </a:cubicBezTo>
                <a:cubicBezTo>
                  <a:pt x="-33135" y="562997"/>
                  <a:pt x="28961" y="465394"/>
                  <a:pt x="0" y="384105"/>
                </a:cubicBezTo>
                <a:cubicBezTo>
                  <a:pt x="-28961" y="302816"/>
                  <a:pt x="24084" y="145002"/>
                  <a:pt x="0" y="0"/>
                </a:cubicBezTo>
                <a:close/>
              </a:path>
            </a:pathLst>
          </a:custGeom>
          <a:noFill/>
          <a:ln w="28575">
            <a:solidFill>
              <a:schemeClr val="tx1"/>
            </a:solidFill>
          </a:ln>
        </p:spPr>
        <p:txBody>
          <a:bodyPr wrap="square" rtlCol="0">
            <a:spAutoFit/>
          </a:bodyPr>
          <a:lstStyle/>
          <a:p>
            <a:pPr algn="just">
              <a:defRPr/>
            </a:pPr>
            <a:r>
              <a:rPr lang="en-US"/>
              <a:t>Artifacts in scrum represent </a:t>
            </a:r>
            <a:r>
              <a:rPr lang="en-US" b="1">
                <a:solidFill>
                  <a:srgbClr val="54EEA8"/>
                </a:solidFill>
              </a:rPr>
              <a:t>Work</a:t>
            </a:r>
            <a:r>
              <a:rPr lang="en-US"/>
              <a:t> or </a:t>
            </a:r>
            <a:r>
              <a:rPr lang="en-US" b="1">
                <a:solidFill>
                  <a:srgbClr val="9BAFEB"/>
                </a:solidFill>
              </a:rPr>
              <a:t>Value</a:t>
            </a:r>
            <a:r>
              <a:rPr lang="en-US"/>
              <a:t>. </a:t>
            </a:r>
            <a:endParaRPr/>
          </a:p>
        </p:txBody>
      </p:sp>
      <p:sp>
        <p:nvSpPr>
          <p:cNvPr id="8" name="TextBox 7"/>
          <p:cNvSpPr txBox="1"/>
          <p:nvPr/>
        </p:nvSpPr>
        <p:spPr bwMode="auto">
          <a:xfrm>
            <a:off x="478971" y="3415429"/>
            <a:ext cx="2815914" cy="731556"/>
          </a:xfrm>
          <a:custGeom>
            <a:avLst/>
            <a:gdLst>
              <a:gd name="connsiteX0" fmla="*/ 0 w 2815771"/>
              <a:gd name="connsiteY0" fmla="*/ 0 h 738664"/>
              <a:gd name="connsiteX1" fmla="*/ 534996 w 2815771"/>
              <a:gd name="connsiteY1" fmla="*/ 0 h 738664"/>
              <a:gd name="connsiteX2" fmla="*/ 1098151 w 2815771"/>
              <a:gd name="connsiteY2" fmla="*/ 0 h 738664"/>
              <a:gd name="connsiteX3" fmla="*/ 1576832 w 2815771"/>
              <a:gd name="connsiteY3" fmla="*/ 0 h 738664"/>
              <a:gd name="connsiteX4" fmla="*/ 2083671 w 2815771"/>
              <a:gd name="connsiteY4" fmla="*/ 0 h 738664"/>
              <a:gd name="connsiteX5" fmla="*/ 2815771 w 2815771"/>
              <a:gd name="connsiteY5" fmla="*/ 0 h 738664"/>
              <a:gd name="connsiteX6" fmla="*/ 2815771 w 2815771"/>
              <a:gd name="connsiteY6" fmla="*/ 354559 h 738664"/>
              <a:gd name="connsiteX7" fmla="*/ 2815771 w 2815771"/>
              <a:gd name="connsiteY7" fmla="*/ 738664 h 738664"/>
              <a:gd name="connsiteX8" fmla="*/ 2308932 w 2815771"/>
              <a:gd name="connsiteY8" fmla="*/ 738664 h 738664"/>
              <a:gd name="connsiteX9" fmla="*/ 1745778 w 2815771"/>
              <a:gd name="connsiteY9" fmla="*/ 738664 h 738664"/>
              <a:gd name="connsiteX10" fmla="*/ 1267097 w 2815771"/>
              <a:gd name="connsiteY10" fmla="*/ 738664 h 738664"/>
              <a:gd name="connsiteX11" fmla="*/ 788416 w 2815771"/>
              <a:gd name="connsiteY11" fmla="*/ 738664 h 738664"/>
              <a:gd name="connsiteX12" fmla="*/ 0 w 2815771"/>
              <a:gd name="connsiteY12" fmla="*/ 738664 h 738664"/>
              <a:gd name="connsiteX13" fmla="*/ 0 w 2815771"/>
              <a:gd name="connsiteY13" fmla="*/ 361945 h 738664"/>
              <a:gd name="connsiteX14" fmla="*/ 0 w 2815771"/>
              <a:gd name="connsiteY14"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5771" h="738664" fill="norm" stroke="1" extrusionOk="0">
                <a:moveTo>
                  <a:pt x="0" y="0"/>
                </a:moveTo>
                <a:cubicBezTo>
                  <a:pt x="126231" y="-1180"/>
                  <a:pt x="409578" y="35681"/>
                  <a:pt x="534996" y="0"/>
                </a:cubicBezTo>
                <a:cubicBezTo>
                  <a:pt x="660414" y="-35681"/>
                  <a:pt x="973028" y="50357"/>
                  <a:pt x="1098151" y="0"/>
                </a:cubicBezTo>
                <a:cubicBezTo>
                  <a:pt x="1223275" y="-50357"/>
                  <a:pt x="1461112" y="32505"/>
                  <a:pt x="1576832" y="0"/>
                </a:cubicBezTo>
                <a:cubicBezTo>
                  <a:pt x="1692552" y="-32505"/>
                  <a:pt x="1954474" y="13280"/>
                  <a:pt x="2083671" y="0"/>
                </a:cubicBezTo>
                <a:cubicBezTo>
                  <a:pt x="2212868" y="-13280"/>
                  <a:pt x="2541210" y="42465"/>
                  <a:pt x="2815771" y="0"/>
                </a:cubicBezTo>
                <a:cubicBezTo>
                  <a:pt x="2823553" y="73464"/>
                  <a:pt x="2787604" y="267217"/>
                  <a:pt x="2815771" y="354559"/>
                </a:cubicBezTo>
                <a:cubicBezTo>
                  <a:pt x="2843938" y="441901"/>
                  <a:pt x="2805768" y="577832"/>
                  <a:pt x="2815771" y="738664"/>
                </a:cubicBezTo>
                <a:cubicBezTo>
                  <a:pt x="2628664" y="792342"/>
                  <a:pt x="2531138" y="738393"/>
                  <a:pt x="2308932" y="738664"/>
                </a:cubicBezTo>
                <a:cubicBezTo>
                  <a:pt x="2086726" y="738935"/>
                  <a:pt x="2026970" y="702034"/>
                  <a:pt x="1745778" y="738664"/>
                </a:cubicBezTo>
                <a:cubicBezTo>
                  <a:pt x="1464586" y="775294"/>
                  <a:pt x="1436586" y="682538"/>
                  <a:pt x="1267097" y="738664"/>
                </a:cubicBezTo>
                <a:cubicBezTo>
                  <a:pt x="1097608" y="794790"/>
                  <a:pt x="973341" y="700749"/>
                  <a:pt x="788416" y="738664"/>
                </a:cubicBezTo>
                <a:cubicBezTo>
                  <a:pt x="603491" y="776579"/>
                  <a:pt x="288520" y="711126"/>
                  <a:pt x="0" y="738664"/>
                </a:cubicBezTo>
                <a:cubicBezTo>
                  <a:pt x="-28520" y="583049"/>
                  <a:pt x="3565" y="483438"/>
                  <a:pt x="0" y="361945"/>
                </a:cubicBezTo>
                <a:cubicBezTo>
                  <a:pt x="-3565" y="240452"/>
                  <a:pt x="32732" y="141278"/>
                  <a:pt x="0" y="0"/>
                </a:cubicBezTo>
                <a:close/>
              </a:path>
            </a:pathLst>
          </a:custGeom>
          <a:noFill/>
          <a:ln w="28575">
            <a:solidFill>
              <a:schemeClr val="tx1"/>
            </a:solidFill>
            <a:prstDash val="solid"/>
          </a:ln>
        </p:spPr>
        <p:txBody>
          <a:bodyPr wrap="square">
            <a:spAutoFit/>
          </a:bodyPr>
          <a:lstStyle/>
          <a:p>
            <a:pPr algn="just">
              <a:defRPr/>
            </a:pPr>
            <a:r>
              <a:rPr lang="en-US">
                <a:latin typeface="+mj-lt"/>
                <a:cs typeface="Dreaming Outloud Pro"/>
              </a:rPr>
              <a:t>They provide </a:t>
            </a:r>
            <a:r>
              <a:rPr lang="en-US" b="1">
                <a:solidFill>
                  <a:srgbClr val="F07167"/>
                </a:solidFill>
                <a:latin typeface="+mj-lt"/>
                <a:cs typeface="Dreaming Outloud Pro"/>
              </a:rPr>
              <a:t>Transparency</a:t>
            </a:r>
            <a:r>
              <a:rPr lang="en-US">
                <a:latin typeface="+mj-lt"/>
                <a:cs typeface="Dreaming Outloud Pro"/>
              </a:rPr>
              <a:t> and opportunities for </a:t>
            </a:r>
            <a:r>
              <a:rPr lang="en-US" b="1">
                <a:solidFill>
                  <a:srgbClr val="00CCD7"/>
                </a:solidFill>
                <a:latin typeface="+mj-lt"/>
                <a:cs typeface="Dreaming Outloud Pro"/>
              </a:rPr>
              <a:t>Inspection</a:t>
            </a:r>
            <a:r>
              <a:rPr lang="en-US">
                <a:latin typeface="+mj-lt"/>
                <a:cs typeface="Dreaming Outloud Pro"/>
              </a:rPr>
              <a:t> and </a:t>
            </a:r>
            <a:r>
              <a:rPr lang="en-US" b="1">
                <a:solidFill>
                  <a:srgbClr val="FFD040"/>
                </a:solidFill>
                <a:latin typeface="+mj-lt"/>
                <a:cs typeface="Dreaming Outloud Pro"/>
              </a:rPr>
              <a:t>Adaptation</a:t>
            </a:r>
            <a:r>
              <a:rPr lang="en-US">
                <a:latin typeface="+mj-lt"/>
                <a:cs typeface="Dreaming Outloud Pro"/>
              </a:rPr>
              <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3029748" y="41697"/>
            <a:ext cx="3054123" cy="518195"/>
          </a:xfrm>
          <a:prstGeom prst="rect">
            <a:avLst/>
          </a:prstGeom>
          <a:noFill/>
        </p:spPr>
        <p:txBody>
          <a:bodyPr wrap="none" rtlCol="0">
            <a:spAutoFit/>
          </a:bodyPr>
          <a:lstStyle/>
          <a:p>
            <a:pPr>
              <a:defRPr/>
            </a:pPr>
            <a:r>
              <a:rPr lang="en-US" sz="2800" b="1">
                <a:solidFill>
                  <a:schemeClr val="accent1">
                    <a:lumMod val="75000"/>
                  </a:schemeClr>
                </a:solidFill>
                <a:latin typeface="Open Sans Light"/>
                <a:ea typeface="Open Sans Light"/>
                <a:cs typeface="Open Sans Light"/>
              </a:rPr>
              <a:t>Organization Goal</a:t>
            </a:r>
            <a:endParaRPr/>
          </a:p>
        </p:txBody>
      </p:sp>
      <p:pic>
        <p:nvPicPr>
          <p:cNvPr id="2" name="Picture 1"/>
          <p:cNvPicPr>
            <a:picLocks noChangeAspect="1"/>
          </p:cNvPicPr>
          <p:nvPr/>
        </p:nvPicPr>
        <p:blipFill>
          <a:blip r:embed="rId2"/>
          <a:stretch/>
        </p:blipFill>
        <p:spPr bwMode="auto">
          <a:xfrm>
            <a:off x="4198362" y="564918"/>
            <a:ext cx="4034972" cy="1957720"/>
          </a:xfrm>
          <a:prstGeom prst="rect">
            <a:avLst/>
          </a:prstGeom>
        </p:spPr>
      </p:pic>
      <p:pic>
        <p:nvPicPr>
          <p:cNvPr id="6" name="Picture 5" descr="A picture containing illustration, cartoon, clipart, design&#10;&#10;Description automatically generated with medium confidence"/>
          <p:cNvPicPr>
            <a:picLocks noChangeAspect="1"/>
          </p:cNvPicPr>
          <p:nvPr/>
        </p:nvPicPr>
        <p:blipFill>
          <a:blip r:embed="rId3"/>
          <a:stretch/>
        </p:blipFill>
        <p:spPr bwMode="auto">
          <a:xfrm>
            <a:off x="377265" y="2037764"/>
            <a:ext cx="2960916" cy="2672542"/>
          </a:xfrm>
          <a:prstGeom prst="rect">
            <a:avLst/>
          </a:prstGeom>
        </p:spPr>
      </p:pic>
      <p:sp>
        <p:nvSpPr>
          <p:cNvPr id="9" name="TextBox 8"/>
          <p:cNvSpPr txBox="1"/>
          <p:nvPr/>
        </p:nvSpPr>
        <p:spPr bwMode="auto">
          <a:xfrm>
            <a:off x="497007" y="900981"/>
            <a:ext cx="3298623" cy="731556"/>
          </a:xfrm>
          <a:prstGeom prst="rect">
            <a:avLst/>
          </a:prstGeom>
          <a:noFill/>
          <a:ln w="28575">
            <a:solidFill>
              <a:srgbClr val="29A6CC"/>
            </a:solidFill>
            <a:prstDash val="lgDash"/>
          </a:ln>
        </p:spPr>
        <p:txBody>
          <a:bodyPr wrap="square" rtlCol="0">
            <a:spAutoFit/>
          </a:bodyPr>
          <a:lstStyle/>
          <a:p>
            <a:pPr algn="just">
              <a:defRPr/>
            </a:pPr>
            <a:r>
              <a:rPr lang="en-US">
                <a:latin typeface="Times New Roman"/>
                <a:cs typeface="Times New Roman"/>
              </a:rPr>
              <a:t>Products that are developed by the organization is mainly the organization Goal for scrum.</a:t>
            </a:r>
            <a:endParaRPr/>
          </a:p>
        </p:txBody>
      </p:sp>
      <p:sp>
        <p:nvSpPr>
          <p:cNvPr id="10" name="TextBox 9"/>
          <p:cNvSpPr txBox="1"/>
          <p:nvPr/>
        </p:nvSpPr>
        <p:spPr bwMode="auto">
          <a:xfrm>
            <a:off x="3606800" y="2901881"/>
            <a:ext cx="4626676" cy="1584995"/>
          </a:xfrm>
          <a:prstGeom prst="rect">
            <a:avLst/>
          </a:prstGeom>
          <a:noFill/>
          <a:ln w="28575">
            <a:solidFill>
              <a:srgbClr val="29A6CC"/>
            </a:solidFill>
            <a:prstDash val="lgDash"/>
          </a:ln>
        </p:spPr>
        <p:txBody>
          <a:bodyPr wrap="square" rtlCol="0">
            <a:spAutoFit/>
          </a:bodyPr>
          <a:lstStyle/>
          <a:p>
            <a:pPr marL="285750" indent="-285750" algn="just">
              <a:buFont typeface="Wingdings"/>
              <a:buChar char="q"/>
              <a:defRPr/>
            </a:pPr>
            <a:r>
              <a:rPr lang="en-US" b="1">
                <a:latin typeface="Times New Roman"/>
                <a:cs typeface="Times New Roman"/>
              </a:rPr>
              <a:t>Apple</a:t>
            </a:r>
            <a:r>
              <a:rPr lang="en-US">
                <a:latin typeface="Times New Roman"/>
                <a:cs typeface="Times New Roman"/>
              </a:rPr>
              <a:t> wants to make the </a:t>
            </a:r>
            <a:r>
              <a:rPr lang="en-US" b="1">
                <a:solidFill>
                  <a:srgbClr val="9BAFEB"/>
                </a:solidFill>
                <a:latin typeface="Times New Roman"/>
                <a:cs typeface="Times New Roman"/>
              </a:rPr>
              <a:t>best products</a:t>
            </a:r>
            <a:r>
              <a:rPr lang="en-US">
                <a:latin typeface="Times New Roman"/>
                <a:cs typeface="Times New Roman"/>
              </a:rPr>
              <a:t> on Earth.</a:t>
            </a:r>
            <a:endParaRPr/>
          </a:p>
          <a:p>
            <a:pPr marL="285750" indent="-285750" algn="just">
              <a:buFont typeface="Wingdings"/>
              <a:buChar char="q"/>
              <a:defRPr/>
            </a:pPr>
            <a:endParaRPr lang="en-US">
              <a:latin typeface="Times New Roman"/>
              <a:cs typeface="Times New Roman"/>
            </a:endParaRPr>
          </a:p>
          <a:p>
            <a:pPr marL="285750" indent="-285750" algn="just">
              <a:buFont typeface="Wingdings"/>
              <a:buChar char="q"/>
              <a:defRPr/>
            </a:pPr>
            <a:r>
              <a:rPr lang="en-US" b="1">
                <a:latin typeface="Times New Roman"/>
                <a:cs typeface="Times New Roman"/>
              </a:rPr>
              <a:t>McDonald</a:t>
            </a:r>
            <a:r>
              <a:rPr lang="en-US">
                <a:latin typeface="Times New Roman"/>
                <a:cs typeface="Times New Roman"/>
              </a:rPr>
              <a:t>'s wants to be the best </a:t>
            </a:r>
            <a:r>
              <a:rPr lang="en-US" b="1">
                <a:solidFill>
                  <a:srgbClr val="F44236"/>
                </a:solidFill>
                <a:latin typeface="Times New Roman"/>
                <a:cs typeface="Times New Roman"/>
              </a:rPr>
              <a:t>quick service restaurant experience</a:t>
            </a:r>
            <a:r>
              <a:rPr lang="en-US">
                <a:latin typeface="Times New Roman"/>
                <a:cs typeface="Times New Roman"/>
              </a:rPr>
              <a:t>.</a:t>
            </a:r>
            <a:endParaRPr/>
          </a:p>
          <a:p>
            <a:pPr marL="285750" indent="-285750" algn="just">
              <a:buFont typeface="Wingdings"/>
              <a:buChar char="q"/>
              <a:defRPr/>
            </a:pPr>
            <a:endParaRPr lang="en-US">
              <a:latin typeface="Times New Roman"/>
              <a:cs typeface="Times New Roman"/>
            </a:endParaRPr>
          </a:p>
          <a:p>
            <a:pPr marL="285750" indent="-285750" algn="just">
              <a:buFont typeface="Wingdings"/>
              <a:buChar char="q"/>
              <a:defRPr/>
            </a:pPr>
            <a:r>
              <a:rPr lang="en-US" b="1">
                <a:latin typeface="Times New Roman"/>
                <a:cs typeface="Times New Roman"/>
              </a:rPr>
              <a:t>Action Against Hunger</a:t>
            </a:r>
            <a:r>
              <a:rPr lang="en-US">
                <a:latin typeface="Times New Roman"/>
                <a:cs typeface="Times New Roman"/>
              </a:rPr>
              <a:t> is committed to </a:t>
            </a:r>
            <a:r>
              <a:rPr lang="en-US" b="1">
                <a:solidFill>
                  <a:srgbClr val="54EEA8"/>
                </a:solidFill>
                <a:latin typeface="Times New Roman"/>
                <a:cs typeface="Times New Roman"/>
              </a:rPr>
              <a:t>ending world hunger</a:t>
            </a:r>
            <a:r>
              <a:rPr lang="en-US">
                <a:latin typeface="Times New Roman"/>
                <a:cs typeface="Times New Roman"/>
              </a:rPr>
              <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5" name="Picture 4"/>
          <p:cNvPicPr>
            <a:picLocks noChangeAspect="1"/>
          </p:cNvPicPr>
          <p:nvPr/>
        </p:nvPicPr>
        <p:blipFill>
          <a:blip r:embed="rId2"/>
          <a:stretch/>
        </p:blipFill>
        <p:spPr bwMode="auto">
          <a:xfrm>
            <a:off x="1423258" y="769975"/>
            <a:ext cx="4805156" cy="3730678"/>
          </a:xfrm>
          <a:prstGeom prst="rect">
            <a:avLst/>
          </a:prstGeom>
        </p:spPr>
      </p:pic>
      <p:sp>
        <p:nvSpPr>
          <p:cNvPr id="7" name="TextBox 6"/>
          <p:cNvSpPr txBox="1"/>
          <p:nvPr/>
        </p:nvSpPr>
        <p:spPr bwMode="auto">
          <a:xfrm>
            <a:off x="3029748" y="41697"/>
            <a:ext cx="3054123" cy="518195"/>
          </a:xfrm>
          <a:prstGeom prst="rect">
            <a:avLst/>
          </a:prstGeom>
          <a:noFill/>
        </p:spPr>
        <p:txBody>
          <a:bodyPr wrap="none" rtlCol="0">
            <a:spAutoFit/>
          </a:bodyPr>
          <a:lstStyle/>
          <a:p>
            <a:pPr>
              <a:defRPr/>
            </a:pPr>
            <a:r>
              <a:rPr lang="en-US" sz="2800" b="1">
                <a:solidFill>
                  <a:schemeClr val="accent1">
                    <a:lumMod val="75000"/>
                  </a:schemeClr>
                </a:solidFill>
                <a:latin typeface="Open Sans Light"/>
                <a:ea typeface="Open Sans Light"/>
                <a:cs typeface="Open Sans Light"/>
              </a:rPr>
              <a:t>Organization Goal</a:t>
            </a:r>
            <a:endParaRPr/>
          </a:p>
        </p:txBody>
      </p:sp>
      <p:grpSp>
        <p:nvGrpSpPr>
          <p:cNvPr id="12" name="Group 11"/>
          <p:cNvGrpSpPr/>
          <p:nvPr/>
        </p:nvGrpSpPr>
        <p:grpSpPr bwMode="auto">
          <a:xfrm>
            <a:off x="67455" y="1147613"/>
            <a:ext cx="2375939" cy="1208691"/>
            <a:chOff x="0" y="0"/>
            <a:chExt cx="2375939" cy="1208691"/>
          </a:xfrm>
        </p:grpSpPr>
        <p:sp>
          <p:nvSpPr>
            <p:cNvPr id="8" name="TextBox 7"/>
            <p:cNvSpPr txBox="1"/>
            <p:nvPr/>
          </p:nvSpPr>
          <p:spPr bwMode="auto">
            <a:xfrm>
              <a:off x="60437" y="39141"/>
              <a:ext cx="2255685" cy="1158275"/>
            </a:xfrm>
            <a:prstGeom prst="rect">
              <a:avLst/>
            </a:prstGeom>
            <a:noFill/>
          </p:spPr>
          <p:txBody>
            <a:bodyPr wrap="square" rtlCol="0">
              <a:spAutoFit/>
            </a:bodyPr>
            <a:lstStyle/>
            <a:p>
              <a:pPr algn="just">
                <a:defRPr/>
              </a:pPr>
              <a:r>
                <a:rPr lang="en-US">
                  <a:latin typeface="Times New Roman"/>
                  <a:cs typeface="Times New Roman"/>
                </a:rPr>
                <a:t>You can call this a vision, or an ambitious goal, but Kennedy’s vision was to land a man on the moon and return him safely to Earth.</a:t>
              </a:r>
              <a:endParaRPr/>
            </a:p>
          </p:txBody>
        </p:sp>
        <p:sp>
          <p:nvSpPr>
            <p:cNvPr id="11" name="Rectangle: Rounded Corners 10"/>
            <p:cNvSpPr/>
            <p:nvPr/>
          </p:nvSpPr>
          <p:spPr bwMode="auto">
            <a:xfrm>
              <a:off x="0" y="0"/>
              <a:ext cx="2375940" cy="1208692"/>
            </a:xfrm>
            <a:prstGeom prst="roundRect">
              <a:avLst>
                <a:gd name="adj" fmla="val 11729"/>
              </a:avLst>
            </a:prstGeom>
            <a:noFill/>
            <a:ln>
              <a:solidFill>
                <a:srgbClr val="59A4C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13" name="TextBox 12"/>
          <p:cNvSpPr txBox="1"/>
          <p:nvPr/>
        </p:nvSpPr>
        <p:spPr bwMode="auto">
          <a:xfrm>
            <a:off x="4863832" y="4239042"/>
            <a:ext cx="3350445" cy="518195"/>
          </a:xfrm>
          <a:prstGeom prst="rect">
            <a:avLst/>
          </a:prstGeom>
          <a:noFill/>
          <a:ln w="28575">
            <a:solidFill>
              <a:srgbClr val="2C2F98"/>
            </a:solidFill>
            <a:prstDash val="dash"/>
          </a:ln>
        </p:spPr>
        <p:txBody>
          <a:bodyPr wrap="square" rtlCol="0">
            <a:spAutoFit/>
          </a:bodyPr>
          <a:lstStyle/>
          <a:p>
            <a:pPr algn="just">
              <a:defRPr/>
            </a:pPr>
            <a:r>
              <a:rPr lang="en-US">
                <a:latin typeface="Times New Roman"/>
                <a:cs typeface="Times New Roman"/>
              </a:rPr>
              <a:t>This was the vision that guided the </a:t>
            </a:r>
            <a:r>
              <a:rPr lang="en-US" b="1">
                <a:solidFill>
                  <a:srgbClr val="59A4C1"/>
                </a:solidFill>
                <a:latin typeface="Times New Roman"/>
                <a:cs typeface="Times New Roman"/>
              </a:rPr>
              <a:t>US Space Program</a:t>
            </a:r>
            <a:r>
              <a:rPr lang="en-US">
                <a:latin typeface="Times New Roman"/>
                <a:cs typeface="Times New Roman"/>
              </a:rPr>
              <a:t> in the </a:t>
            </a:r>
            <a:r>
              <a:rPr lang="en-US" b="1">
                <a:solidFill>
                  <a:srgbClr val="F07167"/>
                </a:solidFill>
                <a:latin typeface="Times New Roman"/>
                <a:cs typeface="Times New Roman"/>
              </a:rPr>
              <a:t>1960</a:t>
            </a:r>
            <a:r>
              <a:rPr lang="en-US">
                <a:latin typeface="Times New Roman"/>
                <a:cs typeface="Times New Roman"/>
              </a:rPr>
              <a:t>'s.</a:t>
            </a:r>
            <a:endParaRPr/>
          </a:p>
        </p:txBody>
      </p:sp>
      <p:sp>
        <p:nvSpPr>
          <p:cNvPr id="14" name="TextBox 13"/>
          <p:cNvSpPr txBox="1"/>
          <p:nvPr/>
        </p:nvSpPr>
        <p:spPr bwMode="auto">
          <a:xfrm>
            <a:off x="6207064" y="1617642"/>
            <a:ext cx="2762950" cy="944915"/>
          </a:xfrm>
          <a:prstGeom prst="rect">
            <a:avLst/>
          </a:prstGeom>
          <a:noFill/>
          <a:ln w="12700">
            <a:solidFill>
              <a:srgbClr val="56A6C9"/>
            </a:solidFill>
            <a:prstDash val="dash"/>
          </a:ln>
        </p:spPr>
        <p:txBody>
          <a:bodyPr wrap="square" rtlCol="0">
            <a:spAutoFit/>
          </a:bodyPr>
          <a:lstStyle/>
          <a:p>
            <a:pPr algn="just">
              <a:defRPr/>
            </a:pPr>
            <a:r>
              <a:rPr lang="en-US">
                <a:latin typeface="Times New Roman"/>
                <a:cs typeface="Times New Roman"/>
              </a:rPr>
              <a:t>To reach this vision and the ultimate goal, NASA had to go through multiple milestones, or call them smaller goals if you wish. </a:t>
            </a:r>
            <a:endParaRPr/>
          </a:p>
        </p:txBody>
      </p:sp>
      <p:sp>
        <p:nvSpPr>
          <p:cNvPr id="16" name="TextBox 15"/>
          <p:cNvSpPr txBox="1"/>
          <p:nvPr/>
        </p:nvSpPr>
        <p:spPr bwMode="auto">
          <a:xfrm>
            <a:off x="5591331" y="3171313"/>
            <a:ext cx="3378684" cy="731556"/>
          </a:xfrm>
          <a:prstGeom prst="rect">
            <a:avLst/>
          </a:prstGeom>
          <a:noFill/>
          <a:ln w="19050">
            <a:solidFill>
              <a:schemeClr val="bg2"/>
            </a:solidFill>
          </a:ln>
        </p:spPr>
        <p:txBody>
          <a:bodyPr wrap="square">
            <a:spAutoFit/>
          </a:bodyPr>
          <a:lstStyle/>
          <a:p>
            <a:pPr algn="just">
              <a:defRPr/>
            </a:pPr>
            <a:r>
              <a:rPr lang="en-US">
                <a:latin typeface="Times New Roman"/>
                <a:cs typeface="Times New Roman"/>
              </a:rPr>
              <a:t>They did not just plan one primary mission, build a rocket, push astronauts on it, start the countdown, and hope for the best.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3029748" y="63469"/>
            <a:ext cx="2824932" cy="518195"/>
          </a:xfrm>
          <a:prstGeom prst="rect">
            <a:avLst/>
          </a:prstGeom>
          <a:noFill/>
        </p:spPr>
        <p:txBody>
          <a:bodyPr wrap="none" rtlCol="0">
            <a:spAutoFit/>
          </a:bodyPr>
          <a:lstStyle/>
          <a:p>
            <a:pPr>
              <a:defRPr/>
            </a:pPr>
            <a:r>
              <a:rPr lang="en-US" sz="2800" b="1">
                <a:solidFill>
                  <a:schemeClr val="accent1">
                    <a:lumMod val="75000"/>
                  </a:schemeClr>
                </a:solidFill>
                <a:latin typeface="Open Sans Light"/>
                <a:ea typeface="Open Sans Light"/>
                <a:cs typeface="Open Sans Light"/>
              </a:rPr>
              <a:t>What is Backlog?</a:t>
            </a:r>
            <a:endParaRPr/>
          </a:p>
        </p:txBody>
      </p:sp>
      <p:pic>
        <p:nvPicPr>
          <p:cNvPr id="3" name="Picture 2" descr="A screen shot of a computer screen&#10;&#10;Description automatically generated with low confidence"/>
          <p:cNvPicPr>
            <a:picLocks noChangeAspect="1"/>
          </p:cNvPicPr>
          <p:nvPr/>
        </p:nvPicPr>
        <p:blipFill>
          <a:blip r:embed="rId2"/>
          <a:stretch/>
        </p:blipFill>
        <p:spPr bwMode="auto">
          <a:xfrm>
            <a:off x="5095067" y="985157"/>
            <a:ext cx="3221066" cy="3623128"/>
          </a:xfrm>
          <a:prstGeom prst="rect">
            <a:avLst/>
          </a:prstGeom>
        </p:spPr>
      </p:pic>
      <p:sp>
        <p:nvSpPr>
          <p:cNvPr id="6" name="TextBox 5"/>
          <p:cNvSpPr txBox="1"/>
          <p:nvPr/>
        </p:nvSpPr>
        <p:spPr bwMode="auto">
          <a:xfrm>
            <a:off x="827866" y="985156"/>
            <a:ext cx="4070847" cy="1798355"/>
          </a:xfrm>
          <a:prstGeom prst="rect">
            <a:avLst/>
          </a:prstGeom>
          <a:noFill/>
          <a:ln w="28575">
            <a:solidFill>
              <a:schemeClr val="bg2">
                <a:lumMod val="25000"/>
                <a:lumOff val="75000"/>
              </a:schemeClr>
            </a:solidFill>
          </a:ln>
        </p:spPr>
        <p:txBody>
          <a:bodyPr wrap="square">
            <a:spAutoFit/>
          </a:bodyPr>
          <a:lstStyle/>
          <a:p>
            <a:pPr algn="just">
              <a:defRPr/>
            </a:pPr>
            <a:r>
              <a:rPr lang="en-US"/>
              <a:t>Product Backlog is simply a list of all things that needs to be done within the project. The owner of the Scrum Product Backlog is the Scrum Product Owner. </a:t>
            </a:r>
            <a:endParaRPr/>
          </a:p>
          <a:p>
            <a:pPr algn="just">
              <a:defRPr/>
            </a:pPr>
            <a:endParaRPr lang="en-US"/>
          </a:p>
          <a:p>
            <a:pPr algn="just">
              <a:defRPr/>
            </a:pPr>
            <a:r>
              <a:rPr lang="en-US"/>
              <a:t>The Scrum Master, the Scrum Team and other Stakeholders contribute it to have a broad and complete To-Do list.</a:t>
            </a:r>
            <a:endParaRPr/>
          </a:p>
        </p:txBody>
      </p:sp>
      <p:sp>
        <p:nvSpPr>
          <p:cNvPr id="10" name="TextBox 9"/>
          <p:cNvSpPr txBox="1"/>
          <p:nvPr/>
        </p:nvSpPr>
        <p:spPr bwMode="auto">
          <a:xfrm>
            <a:off x="827865" y="3084285"/>
            <a:ext cx="4070846" cy="944915"/>
          </a:xfrm>
          <a:prstGeom prst="rect">
            <a:avLst/>
          </a:prstGeom>
          <a:noFill/>
          <a:ln w="19050">
            <a:solidFill>
              <a:srgbClr val="F07167"/>
            </a:solidFill>
            <a:prstDash val="lgDash"/>
          </a:ln>
        </p:spPr>
        <p:txBody>
          <a:bodyPr wrap="square" rtlCol="0">
            <a:spAutoFit/>
          </a:bodyPr>
          <a:lstStyle/>
          <a:p>
            <a:pPr algn="just">
              <a:defRPr/>
            </a:pPr>
            <a:r>
              <a:rPr lang="en-US"/>
              <a:t>Generally speaking, a </a:t>
            </a:r>
            <a:r>
              <a:rPr lang="en-US" b="1">
                <a:solidFill>
                  <a:srgbClr val="59A4C1"/>
                </a:solidFill>
              </a:rPr>
              <a:t>backlog</a:t>
            </a:r>
            <a:r>
              <a:rPr lang="en-US"/>
              <a:t> represents an </a:t>
            </a:r>
            <a:r>
              <a:rPr lang="en-US" b="1">
                <a:solidFill>
                  <a:srgbClr val="2C2F98"/>
                </a:solidFill>
              </a:rPr>
              <a:t>accumulation</a:t>
            </a:r>
            <a:r>
              <a:rPr lang="en-US"/>
              <a:t> or a buildup of </a:t>
            </a:r>
            <a:r>
              <a:rPr lang="en-US" b="1">
                <a:solidFill>
                  <a:srgbClr val="F07167"/>
                </a:solidFill>
              </a:rPr>
              <a:t>unfinished work</a:t>
            </a:r>
            <a:r>
              <a:rPr lang="en-US"/>
              <a:t>. So, a product backlog </a:t>
            </a:r>
            <a:r>
              <a:rPr lang="en-US" b="1">
                <a:solidFill>
                  <a:srgbClr val="9BAFEB"/>
                </a:solidFill>
              </a:rPr>
              <a:t>contains</a:t>
            </a:r>
            <a:r>
              <a:rPr lang="en-US"/>
              <a:t> </a:t>
            </a:r>
            <a:r>
              <a:rPr lang="en-US" b="1">
                <a:solidFill>
                  <a:srgbClr val="FFD040"/>
                </a:solidFill>
              </a:rPr>
              <a:t>undone things</a:t>
            </a:r>
            <a:r>
              <a:rPr lang="en-US"/>
              <a:t> that are </a:t>
            </a:r>
            <a:r>
              <a:rPr lang="en-US" b="1">
                <a:solidFill>
                  <a:srgbClr val="00CCD7"/>
                </a:solidFill>
              </a:rPr>
              <a:t>related</a:t>
            </a:r>
            <a:r>
              <a:rPr lang="en-US"/>
              <a:t> to the </a:t>
            </a:r>
            <a:r>
              <a:rPr lang="en-US" b="1">
                <a:solidFill>
                  <a:srgbClr val="F07167"/>
                </a:solidFill>
              </a:rPr>
              <a:t>product</a:t>
            </a:r>
            <a:r>
              <a:rPr lang="en-US"/>
              <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 name="Picture 8" descr="A picture containing clothing, text, person, person&#10;&#10;Description automatically generated"/>
          <p:cNvPicPr>
            <a:picLocks noChangeAspect="1"/>
          </p:cNvPicPr>
          <p:nvPr/>
        </p:nvPicPr>
        <p:blipFill>
          <a:blip r:embed="rId2"/>
          <a:stretch/>
        </p:blipFill>
        <p:spPr bwMode="auto">
          <a:xfrm>
            <a:off x="1416011" y="1175655"/>
            <a:ext cx="6850742" cy="2714444"/>
          </a:xfrm>
          <a:prstGeom prst="rect">
            <a:avLst/>
          </a:prstGeom>
        </p:spPr>
      </p:pic>
      <p:sp>
        <p:nvSpPr>
          <p:cNvPr id="7" name="TextBox 6"/>
          <p:cNvSpPr txBox="1"/>
          <p:nvPr/>
        </p:nvSpPr>
        <p:spPr bwMode="auto">
          <a:xfrm>
            <a:off x="1356458" y="65313"/>
            <a:ext cx="6431225" cy="94491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Defining the Product Goal and Product Backlog</a:t>
            </a:r>
            <a:endParaRPr/>
          </a:p>
        </p:txBody>
      </p:sp>
      <p:sp>
        <p:nvSpPr>
          <p:cNvPr id="5" name="TextBox 4"/>
          <p:cNvSpPr txBox="1"/>
          <p:nvPr/>
        </p:nvSpPr>
        <p:spPr bwMode="auto">
          <a:xfrm>
            <a:off x="1794249" y="3967844"/>
            <a:ext cx="2843208" cy="731556"/>
          </a:xfrm>
          <a:prstGeom prst="rect">
            <a:avLst/>
          </a:prstGeom>
          <a:noFill/>
          <a:ln w="28575">
            <a:solidFill>
              <a:srgbClr val="9BAFEB"/>
            </a:solidFill>
            <a:prstDash val="solid"/>
          </a:ln>
        </p:spPr>
        <p:txBody>
          <a:bodyPr wrap="square" rtlCol="0">
            <a:spAutoFit/>
          </a:bodyPr>
          <a:lstStyle/>
          <a:p>
            <a:pPr algn="just">
              <a:defRPr/>
            </a:pPr>
            <a:r>
              <a:rPr lang="en-US">
                <a:latin typeface="Times New Roman"/>
                <a:cs typeface="Times New Roman"/>
              </a:rPr>
              <a:t>The </a:t>
            </a:r>
            <a:r>
              <a:rPr lang="en-US" b="1">
                <a:solidFill>
                  <a:srgbClr val="F07167"/>
                </a:solidFill>
                <a:latin typeface="Times New Roman"/>
                <a:cs typeface="Times New Roman"/>
              </a:rPr>
              <a:t>Product Owner</a:t>
            </a:r>
            <a:r>
              <a:rPr lang="en-US">
                <a:latin typeface="Times New Roman"/>
                <a:cs typeface="Times New Roman"/>
              </a:rPr>
              <a:t> is </a:t>
            </a:r>
            <a:r>
              <a:rPr lang="en-US" b="1">
                <a:solidFill>
                  <a:srgbClr val="56A6C9"/>
                </a:solidFill>
                <a:latin typeface="Times New Roman"/>
                <a:cs typeface="Times New Roman"/>
              </a:rPr>
              <a:t>accountable</a:t>
            </a:r>
            <a:r>
              <a:rPr lang="en-US">
                <a:latin typeface="Times New Roman"/>
                <a:cs typeface="Times New Roman"/>
              </a:rPr>
              <a:t> for defining a </a:t>
            </a:r>
            <a:r>
              <a:rPr lang="en-US" b="1">
                <a:solidFill>
                  <a:srgbClr val="FFD040"/>
                </a:solidFill>
                <a:latin typeface="Times New Roman"/>
                <a:cs typeface="Times New Roman"/>
              </a:rPr>
              <a:t>Product Goal</a:t>
            </a:r>
            <a:r>
              <a:rPr lang="en-US">
                <a:latin typeface="Times New Roman"/>
                <a:cs typeface="Times New Roman"/>
              </a:rPr>
              <a:t> and managing the </a:t>
            </a:r>
            <a:r>
              <a:rPr lang="en-US" b="1">
                <a:solidFill>
                  <a:srgbClr val="2C2F98"/>
                </a:solidFill>
                <a:latin typeface="Times New Roman"/>
                <a:cs typeface="Times New Roman"/>
              </a:rPr>
              <a:t>Product Backlog</a:t>
            </a:r>
            <a:r>
              <a:rPr lang="en-US">
                <a:latin typeface="Times New Roman"/>
                <a:cs typeface="Times New Roman"/>
              </a:rPr>
              <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TextBox 6"/>
          <p:cNvSpPr txBox="1"/>
          <p:nvPr/>
        </p:nvSpPr>
        <p:spPr bwMode="auto">
          <a:xfrm>
            <a:off x="1356458" y="65313"/>
            <a:ext cx="6431225" cy="518195"/>
          </a:xfrm>
          <a:prstGeom prst="rect">
            <a:avLst/>
          </a:prstGeom>
          <a:noFill/>
        </p:spPr>
        <p:txBody>
          <a:bodyPr wrap="square" rtlCol="0">
            <a:spAutoFit/>
          </a:bodyPr>
          <a:lstStyle/>
          <a:p>
            <a:pPr algn="ctr">
              <a:defRPr/>
            </a:pPr>
            <a:r>
              <a:rPr lang="en-US" sz="2800" b="1">
                <a:solidFill>
                  <a:schemeClr val="accent1">
                    <a:lumMod val="75000"/>
                  </a:schemeClr>
                </a:solidFill>
                <a:latin typeface="Open Sans Light"/>
                <a:ea typeface="Open Sans Light"/>
                <a:cs typeface="Open Sans Light"/>
              </a:rPr>
              <a:t>User Stories</a:t>
            </a:r>
            <a:endParaRPr/>
          </a:p>
        </p:txBody>
      </p:sp>
      <p:sp>
        <p:nvSpPr>
          <p:cNvPr id="2" name="TextBox 1"/>
          <p:cNvSpPr txBox="1"/>
          <p:nvPr/>
        </p:nvSpPr>
        <p:spPr bwMode="auto">
          <a:xfrm>
            <a:off x="533934" y="1513906"/>
            <a:ext cx="3798365" cy="1798355"/>
          </a:xfrm>
          <a:prstGeom prst="rect">
            <a:avLst/>
          </a:prstGeom>
          <a:noFill/>
          <a:ln w="28575">
            <a:solidFill>
              <a:srgbClr val="3F99D8"/>
            </a:solidFill>
          </a:ln>
        </p:spPr>
        <p:txBody>
          <a:bodyPr wrap="square" rtlCol="0">
            <a:spAutoFit/>
          </a:bodyPr>
          <a:lstStyle/>
          <a:p>
            <a:pPr algn="just">
              <a:defRPr/>
            </a:pPr>
            <a:r>
              <a:rPr lang="en-US" sz="1600">
                <a:latin typeface="Times New Roman"/>
                <a:cs typeface="Times New Roman"/>
              </a:rPr>
              <a:t>User stories are relatively short descriptions of a feature explained from the perspective of the person who desires the functionality. </a:t>
            </a:r>
            <a:r>
              <a:rPr lang="en-US" sz="1600" b="0" i="0">
                <a:solidFill>
                  <a:srgbClr val="1C1D1F"/>
                </a:solidFill>
                <a:latin typeface="Times New Roman"/>
                <a:cs typeface="Times New Roman"/>
              </a:rPr>
              <a:t>Usually a user of the product.</a:t>
            </a:r>
            <a:endParaRPr/>
          </a:p>
          <a:p>
            <a:pPr algn="just">
              <a:defRPr/>
            </a:pPr>
            <a:endParaRPr lang="en-US" sz="1600">
              <a:solidFill>
                <a:srgbClr val="1C1D1F"/>
              </a:solidFill>
              <a:latin typeface="Times New Roman"/>
              <a:cs typeface="Times New Roman"/>
            </a:endParaRPr>
          </a:p>
          <a:p>
            <a:pPr algn="just">
              <a:defRPr/>
            </a:pPr>
            <a:r>
              <a:rPr lang="en-US" sz="1600">
                <a:latin typeface="Times New Roman"/>
                <a:cs typeface="Times New Roman"/>
              </a:rPr>
              <a:t>Writing user stories, there are three-step process also known as the three C's.</a:t>
            </a:r>
            <a:endParaRPr/>
          </a:p>
        </p:txBody>
      </p:sp>
      <p:pic>
        <p:nvPicPr>
          <p:cNvPr id="8" name="Picture 7"/>
          <p:cNvPicPr>
            <a:picLocks noChangeAspect="1"/>
          </p:cNvPicPr>
          <p:nvPr/>
        </p:nvPicPr>
        <p:blipFill>
          <a:blip r:embed="rId2"/>
          <a:stretch/>
        </p:blipFill>
        <p:spPr bwMode="auto">
          <a:xfrm>
            <a:off x="4811845" y="1092884"/>
            <a:ext cx="3897442" cy="241808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Business Report">
      <a:dk1>
        <a:srgbClr val="999999"/>
      </a:dk1>
      <a:lt1>
        <a:srgbClr val="FFFFFF"/>
      </a:lt1>
      <a:dk2>
        <a:srgbClr val="050A19"/>
      </a:dk2>
      <a:lt2>
        <a:srgbClr val="FFFFFF"/>
      </a:lt2>
      <a:accent1>
        <a:srgbClr val="00CCD7"/>
      </a:accent1>
      <a:accent2>
        <a:srgbClr val="00AFD2"/>
      </a:accent2>
      <a:accent3>
        <a:srgbClr val="0092C3"/>
      </a:accent3>
      <a:accent4>
        <a:srgbClr val="006DA4"/>
      </a:accent4>
      <a:accent5>
        <a:srgbClr val="005986"/>
      </a:accent5>
      <a:accent6>
        <a:srgbClr val="00486C"/>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ONLYOFFICE/7.2.1.34</Application>
  <DocSecurity>0</DocSecurity>
  <PresentationFormat>On-screen Show (16:9)</PresentationFormat>
  <Paragraphs>0</Paragraphs>
  <Slides>36</Slides>
  <Notes>36</Notes>
  <HiddenSlides>0</HiddenSlides>
  <MMClips>2</MMClips>
  <ScaleCrop>0</ScaleCrop>
  <HeadingPairs>
    <vt:vector size="4" baseType="variant">
      <vt:variant>
        <vt:lpstr>Theme</vt:lpstr>
      </vt:variant>
      <vt:variant>
        <vt:i4>1</vt:i4>
      </vt:variant>
      <vt:variant>
        <vt:lpstr>Slide Titles</vt:lpstr>
      </vt:variant>
      <vt:variant>
        <vt:i4>36</vt:i4>
      </vt:variant>
    </vt:vector>
  </HeadingPairs>
  <TitlesOfParts>
    <vt:vector size="37"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Hp</dc:creator>
  <cp:keywords/>
  <dc:description/>
  <dc:identifier/>
  <dc:language/>
  <cp:lastModifiedBy/>
  <cp:revision>260</cp:revision>
  <dcterms:modified xsi:type="dcterms:W3CDTF">2023-09-10T20:00:18Z</dcterms:modified>
  <cp:category/>
  <cp:contentStatus/>
  <cp:version/>
</cp:coreProperties>
</file>